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0" r:id="rId2"/>
    <p:sldId id="301" r:id="rId3"/>
    <p:sldId id="302" r:id="rId4"/>
    <p:sldId id="306" r:id="rId5"/>
    <p:sldId id="314" r:id="rId6"/>
    <p:sldId id="313" r:id="rId7"/>
    <p:sldId id="303" r:id="rId8"/>
    <p:sldId id="311" r:id="rId9"/>
    <p:sldId id="300" r:id="rId10"/>
    <p:sldId id="308" r:id="rId11"/>
    <p:sldId id="305" r:id="rId12"/>
    <p:sldId id="310" r:id="rId13"/>
    <p:sldId id="309" r:id="rId14"/>
    <p:sldId id="312" r:id="rId15"/>
    <p:sldId id="273" r:id="rId16"/>
    <p:sldId id="274" r:id="rId17"/>
    <p:sldId id="275" r:id="rId18"/>
    <p:sldId id="280" r:id="rId19"/>
    <p:sldId id="276" r:id="rId20"/>
    <p:sldId id="278" r:id="rId21"/>
    <p:sldId id="279" r:id="rId22"/>
    <p:sldId id="287" r:id="rId23"/>
    <p:sldId id="277" r:id="rId24"/>
    <p:sldId id="286" r:id="rId25"/>
    <p:sldId id="285" r:id="rId26"/>
    <p:sldId id="271" r:id="rId27"/>
    <p:sldId id="294" r:id="rId28"/>
    <p:sldId id="299" r:id="rId29"/>
    <p:sldId id="288" r:id="rId3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0E6"/>
    <a:srgbClr val="FFC7D1"/>
    <a:srgbClr val="E0FB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4"/>
    <p:restoredTop sz="75537"/>
  </p:normalViewPr>
  <p:slideViewPr>
    <p:cSldViewPr snapToGrid="0" snapToObjects="1">
      <p:cViewPr>
        <p:scale>
          <a:sx n="112" d="100"/>
          <a:sy n="112" d="100"/>
        </p:scale>
        <p:origin x="24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7B8A6-004D-734C-837D-F38A8F581B30}" type="datetimeFigureOut">
              <a:rPr lang="en-US" smtClean="0"/>
              <a:t>10/5/21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372D9-039A-2D45-B90C-533938661C43}" type="slidenum">
              <a:rPr lang="en-US" smtClean="0"/>
              <a:t>‹#›</a:t>
            </a:fld>
            <a:endParaRPr lang="en-US"/>
          </a:p>
        </p:txBody>
      </p:sp>
    </p:spTree>
    <p:extLst>
      <p:ext uri="{BB962C8B-B14F-4D97-AF65-F5344CB8AC3E}">
        <p14:creationId xmlns:p14="http://schemas.microsoft.com/office/powerpoint/2010/main" val="378761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Hi, I am Daniel </a:t>
            </a:r>
            <a:r>
              <a:rPr lang="en-US" sz="1200" b="0" i="0" u="none" strike="noStrike" kern="1200" dirty="0" err="1">
                <a:solidFill>
                  <a:schemeClr val="tx1"/>
                </a:solidFill>
                <a:effectLst/>
                <a:latin typeface="+mn-lt"/>
                <a:ea typeface="+mn-ea"/>
                <a:cs typeface="+mn-cs"/>
              </a:rPr>
              <a:t>Khashabi</a:t>
            </a:r>
            <a:r>
              <a:rPr lang="en-US" sz="1200" b="0" i="0" u="none" strike="noStrike" kern="1200" dirty="0">
                <a:solidFill>
                  <a:schemeClr val="tx1"/>
                </a:solidFill>
                <a:effectLst/>
                <a:latin typeface="+mn-lt"/>
                <a:ea typeface="+mn-ea"/>
                <a:cs typeface="+mn-cs"/>
              </a:rPr>
              <a:t> and this is a short video presentation on our EMNLP-Findings paper, "GOOAQ: Open Question Answering with Diverse Answer Types"</a:t>
            </a:r>
            <a:endParaRPr lang="en-US" b="0" dirty="0">
              <a:effectLst/>
            </a:endParaRPr>
          </a:p>
          <a:p>
            <a:pPr rtl="0"/>
            <a:r>
              <a:rPr lang="en-US" sz="1200" b="0" i="0" u="none" strike="noStrike" kern="1200" dirty="0">
                <a:solidFill>
                  <a:schemeClr val="tx1"/>
                </a:solidFill>
                <a:effectLst/>
                <a:latin typeface="+mn-lt"/>
                <a:ea typeface="+mn-ea"/>
                <a:cs typeface="+mn-cs"/>
              </a:rPr>
              <a:t>This is a joint work with collaborators from Allen Institute for AI, University of Washington and University of Pennsylvania.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ED372D9-039A-2D45-B90C-533938661C43}" type="slidenum">
              <a:rPr lang="en-US" smtClean="0"/>
              <a:t>1</a:t>
            </a:fld>
            <a:endParaRPr lang="en-US"/>
          </a:p>
        </p:txBody>
      </p:sp>
    </p:spTree>
    <p:extLst>
      <p:ext uri="{BB962C8B-B14F-4D97-AF65-F5344CB8AC3E}">
        <p14:creationId xmlns:p14="http://schemas.microsoft.com/office/powerpoint/2010/main" val="3233869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understand the contribution of pre-training, (Q1), we train the powerful T5 language model (</a:t>
            </a: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2020) on GOOAQ with a small amount of labeled data.</a:t>
            </a:r>
            <a:r>
              <a:rPr lang="en-US" sz="1200" b="1" i="0" u="none" strike="noStrike" kern="1200" dirty="0">
                <a:solidFill>
                  <a:schemeClr val="tx1"/>
                </a:solidFill>
                <a:effectLst/>
                <a:latin typeface="+mn-lt"/>
                <a:ea typeface="+mn-ea"/>
                <a:cs typeface="+mn-cs"/>
              </a:rPr>
              <a:t> </a:t>
            </a:r>
          </a:p>
          <a:p>
            <a:endParaRPr lang="en-US" dirty="0"/>
          </a:p>
          <a:p>
            <a:endParaRPr lang="en-US" dirty="0"/>
          </a:p>
          <a:p>
            <a:r>
              <a:rPr lang="en-US" dirty="0"/>
              <a:t>TODO: say different sizes of data </a:t>
            </a:r>
          </a:p>
        </p:txBody>
      </p:sp>
      <p:sp>
        <p:nvSpPr>
          <p:cNvPr id="4" name="Slide Number Placeholder 3"/>
          <p:cNvSpPr>
            <a:spLocks noGrp="1"/>
          </p:cNvSpPr>
          <p:nvPr>
            <p:ph type="sldNum" sz="quarter" idx="5"/>
          </p:nvPr>
        </p:nvSpPr>
        <p:spPr/>
        <p:txBody>
          <a:bodyPr/>
          <a:lstStyle/>
          <a:p>
            <a:fld id="{6ED372D9-039A-2D45-B90C-533938661C43}" type="slidenum">
              <a:rPr lang="en-US" smtClean="0"/>
              <a:t>10</a:t>
            </a:fld>
            <a:endParaRPr lang="en-US"/>
          </a:p>
        </p:txBody>
      </p:sp>
    </p:spTree>
    <p:extLst>
      <p:ext uri="{BB962C8B-B14F-4D97-AF65-F5344CB8AC3E}">
        <p14:creationId xmlns:p14="http://schemas.microsoft.com/office/powerpoint/2010/main" val="421017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To understand the contribution of pre-training, (Q1), we train the powerful T5 language model (</a:t>
            </a: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2020) on GOOAQ with a small amount of labeled data.</a:t>
            </a:r>
            <a:r>
              <a:rPr lang="en-US" sz="1200" b="1" i="0" u="none" strike="noStrike" kern="1200" dirty="0">
                <a:solidFill>
                  <a:schemeClr val="tx1"/>
                </a:solidFill>
                <a:effectLst/>
                <a:latin typeface="+mn-lt"/>
                <a:ea typeface="+mn-ea"/>
                <a:cs typeface="+mn-cs"/>
              </a:rPr>
              <a:t> </a:t>
            </a:r>
          </a:p>
          <a:p>
            <a:pPr marL="171450" indent="-171450" rtl="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Q1: While LMs struggle, as expected, in this setting on short response questions, they perform surprisingly well in generating snippet and collection responses.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hypothesize this is because response fluency and coherence have a much higher weight in such questions, and these factors remarkably benefit from the LM pre-training objective. </a:t>
            </a: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Q2: Regarding the value of labelled data, (Q2), we observe the opposite trend: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short response questions benefit consistently from increasing amounts of supervised (labeled) data,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whereas both snippet and collection response questions show minimal gains (e.g., only 5-10% improvement when going from 2k training examples to 200k or even 2 million). </a:t>
            </a: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Lastly, on the benefit of model size, (Q3), we find larger models to be more effective in all cases as expected, but the gains are much more pronounced for snippet and collection response generation (20+%) as compared to short responses (5-10%), under human evaluation.</a:t>
            </a:r>
            <a:endParaRPr lang="en-US" b="0" dirty="0">
              <a:effectLst/>
            </a:endParaRPr>
          </a:p>
          <a:p>
            <a:pPr marL="171450" indent="-171450">
              <a:buFont typeface="Arial" panose="020B0604020202020204" pitchFamily="34" charset="0"/>
              <a:buChar char="•"/>
            </a:pPr>
            <a:br>
              <a:rPr lang="en-US" dirty="0"/>
            </a:br>
            <a:endParaRPr lang="en-US" dirty="0"/>
          </a:p>
        </p:txBody>
      </p:sp>
      <p:sp>
        <p:nvSpPr>
          <p:cNvPr id="4" name="Slide Number Placeholder 3"/>
          <p:cNvSpPr>
            <a:spLocks noGrp="1"/>
          </p:cNvSpPr>
          <p:nvPr>
            <p:ph type="sldNum" sz="quarter" idx="5"/>
          </p:nvPr>
        </p:nvSpPr>
        <p:spPr/>
        <p:txBody>
          <a:bodyPr/>
          <a:lstStyle/>
          <a:p>
            <a:fld id="{6ED372D9-039A-2D45-B90C-533938661C43}" type="slidenum">
              <a:rPr lang="en-US" smtClean="0"/>
              <a:t>11</a:t>
            </a:fld>
            <a:endParaRPr lang="en-US"/>
          </a:p>
        </p:txBody>
      </p:sp>
    </p:spTree>
    <p:extLst>
      <p:ext uri="{BB962C8B-B14F-4D97-AF65-F5344CB8AC3E}">
        <p14:creationId xmlns:p14="http://schemas.microsoft.com/office/powerpoint/2010/main" val="180512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To understand the contribution of pre-training, (Q1), we train the powerful T5 language model (</a:t>
            </a: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2020) on GOOAQ with a small amount of labeled data.</a:t>
            </a:r>
            <a:r>
              <a:rPr lang="en-US" sz="1200" b="1" i="0" u="none" strike="noStrike" kern="1200" dirty="0">
                <a:solidFill>
                  <a:schemeClr val="tx1"/>
                </a:solidFill>
                <a:effectLst/>
                <a:latin typeface="+mn-lt"/>
                <a:ea typeface="+mn-ea"/>
                <a:cs typeface="+mn-cs"/>
              </a:rPr>
              <a:t> </a:t>
            </a:r>
          </a:p>
          <a:p>
            <a:pPr marL="171450" indent="-171450" rtl="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Q1: While LMs struggle, as expected, in this setting on short response questions, they perform surprisingly well in generating snippet and collection responses.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hypothesize this is because response fluency and coherence have a much higher weight in such questions, and these factors remarkably benefit from the LM pre-training objective. </a:t>
            </a: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Q2: Regarding the value of labelled data, (Q2), we observe the opposite trend: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short response questions benefit consistently from increasing amounts of supervised (labeled) data,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whereas both snippet and collection response questions show minimal gains (e.g., only 5-10% improvement when going from 2k training examples to 200k or even 2 million). </a:t>
            </a: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Lastly, on the benefit of model size, (Q3), we find larger models to be more effective in all cases as expected, but the gains are much more pronounced for snippet and collection response generation (20+%) as compared to short responses (5-10%), under human evaluation.</a:t>
            </a:r>
            <a:endParaRPr lang="en-US" b="0" dirty="0">
              <a:effectLst/>
            </a:endParaRPr>
          </a:p>
          <a:p>
            <a:pPr marL="171450" indent="-171450">
              <a:buFont typeface="Arial" panose="020B0604020202020204" pitchFamily="34" charset="0"/>
              <a:buChar char="•"/>
            </a:pPr>
            <a:br>
              <a:rPr lang="en-US" dirty="0"/>
            </a:br>
            <a:endParaRPr lang="en-US" dirty="0"/>
          </a:p>
        </p:txBody>
      </p:sp>
      <p:sp>
        <p:nvSpPr>
          <p:cNvPr id="4" name="Slide Number Placeholder 3"/>
          <p:cNvSpPr>
            <a:spLocks noGrp="1"/>
          </p:cNvSpPr>
          <p:nvPr>
            <p:ph type="sldNum" sz="quarter" idx="5"/>
          </p:nvPr>
        </p:nvSpPr>
        <p:spPr/>
        <p:txBody>
          <a:bodyPr/>
          <a:lstStyle/>
          <a:p>
            <a:fld id="{6ED372D9-039A-2D45-B90C-533938661C43}" type="slidenum">
              <a:rPr lang="en-US" smtClean="0"/>
              <a:t>12</a:t>
            </a:fld>
            <a:endParaRPr lang="en-US"/>
          </a:p>
        </p:txBody>
      </p:sp>
    </p:spTree>
    <p:extLst>
      <p:ext uri="{BB962C8B-B14F-4D97-AF65-F5344CB8AC3E}">
        <p14:creationId xmlns:p14="http://schemas.microsoft.com/office/powerpoint/2010/main" val="41583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To understand the contribution of pre-training, (Q1), we train the powerful T5 language model (</a:t>
            </a: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2020) on GOOAQ with a small amount of labeled data.</a:t>
            </a:r>
            <a:r>
              <a:rPr lang="en-US" sz="1200" b="1" i="0" u="none" strike="noStrike" kern="1200" dirty="0">
                <a:solidFill>
                  <a:schemeClr val="tx1"/>
                </a:solidFill>
                <a:effectLst/>
                <a:latin typeface="+mn-lt"/>
                <a:ea typeface="+mn-ea"/>
                <a:cs typeface="+mn-cs"/>
              </a:rPr>
              <a:t> </a:t>
            </a:r>
          </a:p>
          <a:p>
            <a:pPr marL="171450" indent="-171450" rtl="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Q1: While LMs struggle, as expected, in this setting on short response questions, they perform surprisingly well in generating snippet and collection responses.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hypothesize this is because response fluency and coherence have a much higher weight in such questions, and these factors remarkably benefit from the LM pre-training objective. </a:t>
            </a: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Q2: Regarding the value of labelled data, (Q2), we observe the opposite trend: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short response questions benefit consistently from increasing amounts of supervised (labeled) data,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whereas both snippet and collection response questions show minimal gains (e.g., only 5-10% improvement when going from 2k training examples to 200k or even 2 million). </a:t>
            </a: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Lastly, on the benefit of model size, (Q3), we find larger models to be more effective in all cases as expected, but the gains are much more pronounced for snippet and collection response generation (20+%) as compared to short responses (5-10%), under human evaluation.</a:t>
            </a:r>
            <a:endParaRPr lang="en-US" b="0" dirty="0">
              <a:effectLst/>
            </a:endParaRPr>
          </a:p>
          <a:p>
            <a:pPr marL="171450" indent="-171450">
              <a:buFont typeface="Arial" panose="020B0604020202020204" pitchFamily="34" charset="0"/>
              <a:buChar cha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6ED372D9-039A-2D45-B90C-533938661C43}" type="slidenum">
              <a:rPr lang="en-US" smtClean="0"/>
              <a:t>13</a:t>
            </a:fld>
            <a:endParaRPr lang="en-US"/>
          </a:p>
        </p:txBody>
      </p:sp>
    </p:spTree>
    <p:extLst>
      <p:ext uri="{BB962C8B-B14F-4D97-AF65-F5344CB8AC3E}">
        <p14:creationId xmlns:p14="http://schemas.microsoft.com/office/powerpoint/2010/main" val="2458347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do so, we fine-tune generative pre-trained language models (LMs) (Lewis et al., 2020; </a:t>
            </a: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2020) on different subsets of GOOAQ, and ask whether models trained for different answer types: </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understand the contribution of pre-training, (Q1), we train the powerful T5 language model (</a:t>
            </a: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2020) on GOOAQ with a small amount of labeled data.</a:t>
            </a:r>
            <a:r>
              <a:rPr lang="en-US" sz="1200" b="1" i="0" u="none" strike="noStrike" kern="1200" dirty="0">
                <a:solidFill>
                  <a:schemeClr val="tx1"/>
                </a:solidFill>
                <a:effectLst/>
                <a:latin typeface="+mn-lt"/>
                <a:ea typeface="+mn-ea"/>
                <a:cs typeface="+mn-cs"/>
              </a:rPr>
              <a:t> </a:t>
            </a:r>
          </a:p>
          <a:p>
            <a:endParaRPr lang="en-US" dirty="0"/>
          </a:p>
          <a:p>
            <a:endParaRPr lang="en-US" dirty="0"/>
          </a:p>
          <a:p>
            <a:r>
              <a:rPr lang="en-US" dirty="0"/>
              <a:t>TODO: say different sizes of data </a:t>
            </a:r>
          </a:p>
        </p:txBody>
      </p:sp>
      <p:sp>
        <p:nvSpPr>
          <p:cNvPr id="4" name="Slide Number Placeholder 3"/>
          <p:cNvSpPr>
            <a:spLocks noGrp="1"/>
          </p:cNvSpPr>
          <p:nvPr>
            <p:ph type="sldNum" sz="quarter" idx="5"/>
          </p:nvPr>
        </p:nvSpPr>
        <p:spPr/>
        <p:txBody>
          <a:bodyPr/>
          <a:lstStyle/>
          <a:p>
            <a:fld id="{6ED372D9-039A-2D45-B90C-533938661C43}" type="slidenum">
              <a:rPr lang="en-US" smtClean="0"/>
              <a:t>14</a:t>
            </a:fld>
            <a:endParaRPr lang="en-US"/>
          </a:p>
        </p:txBody>
      </p:sp>
    </p:spTree>
    <p:extLst>
      <p:ext uri="{BB962C8B-B14F-4D97-AF65-F5344CB8AC3E}">
        <p14:creationId xmlns:p14="http://schemas.microsoft.com/office/powerpoint/2010/main" val="290385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2</a:t>
            </a:r>
            <a:r>
              <a:rPr lang="en-US" baseline="30000" dirty="0"/>
              <a:t>nd</a:t>
            </a:r>
            <a:r>
              <a:rPr lang="en-US" dirty="0"/>
              <a:t> part of this presentation, I’m </a:t>
            </a:r>
            <a:r>
              <a:rPr lang="en-US" dirty="0" err="1"/>
              <a:t>gonna</a:t>
            </a:r>
            <a:r>
              <a:rPr lang="en-US" dirty="0"/>
              <a:t> switch gears a bit.</a:t>
            </a:r>
          </a:p>
          <a:p>
            <a:r>
              <a:rPr lang="en-US" dirty="0"/>
              <a:t>I’m </a:t>
            </a:r>
            <a:r>
              <a:rPr lang="en-US" dirty="0" err="1"/>
              <a:t>gonna</a:t>
            </a:r>
            <a:r>
              <a:rPr lang="en-US" dirty="0"/>
              <a:t> talk about a relevant </a:t>
            </a:r>
            <a:r>
              <a:rPr lang="en-US" dirty="0" err="1"/>
              <a:t>endevor</a:t>
            </a:r>
            <a:r>
              <a:rPr lang="en-US" dirty="0"/>
              <a:t> but it’s not completely continuation of the previous work. </a:t>
            </a:r>
          </a:p>
        </p:txBody>
      </p:sp>
      <p:sp>
        <p:nvSpPr>
          <p:cNvPr id="4" name="Slide Number Placeholder 3"/>
          <p:cNvSpPr>
            <a:spLocks noGrp="1"/>
          </p:cNvSpPr>
          <p:nvPr>
            <p:ph type="sldNum" sz="quarter" idx="5"/>
          </p:nvPr>
        </p:nvSpPr>
        <p:spPr/>
        <p:txBody>
          <a:bodyPr/>
          <a:lstStyle/>
          <a:p>
            <a:fld id="{6ED372D9-039A-2D45-B90C-533938661C43}" type="slidenum">
              <a:rPr lang="en-US" smtClean="0"/>
              <a:t>15</a:t>
            </a:fld>
            <a:endParaRPr lang="en-US"/>
          </a:p>
        </p:txBody>
      </p:sp>
    </p:spTree>
    <p:extLst>
      <p:ext uri="{BB962C8B-B14F-4D97-AF65-F5344CB8AC3E}">
        <p14:creationId xmlns:p14="http://schemas.microsoft.com/office/powerpoint/2010/main" val="3793756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D372D9-039A-2D45-B90C-533938661C43}" type="slidenum">
              <a:rPr lang="en-US" smtClean="0"/>
              <a:t>17</a:t>
            </a:fld>
            <a:endParaRPr lang="en-US"/>
          </a:p>
        </p:txBody>
      </p:sp>
    </p:spTree>
    <p:extLst>
      <p:ext uri="{BB962C8B-B14F-4D97-AF65-F5344CB8AC3E}">
        <p14:creationId xmlns:p14="http://schemas.microsoft.com/office/powerpoint/2010/main" val="20638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Consider a setup where, a natural language question is given to a language model and the model has to use internal/external knowledge to provide an answer for this question.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There has been a lot of work recent work on this setup: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Here are several notable datasets for this setup. </a:t>
            </a: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 limitation with the all these studies is that they often focus on niche answer types, mainly short responses and, in a few cases, long responses.</a:t>
            </a:r>
          </a:p>
          <a:p>
            <a:pPr marL="171450" lvl="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D372D9-039A-2D45-B90C-533938661C43}" type="slidenum">
              <a:rPr lang="en-US" smtClean="0"/>
              <a:t>2</a:t>
            </a:fld>
            <a:endParaRPr lang="en-US"/>
          </a:p>
        </p:txBody>
      </p:sp>
    </p:spTree>
    <p:extLst>
      <p:ext uri="{BB962C8B-B14F-4D97-AF65-F5344CB8AC3E}">
        <p14:creationId xmlns:p14="http://schemas.microsoft.com/office/powerpoint/2010/main" val="3180434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contrast, many of the everyday questions that humans deal with and pose to search engines, require a more diverse set of response types</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These can be: </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Questions that require multi-sentence description (a snippet) </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Questions that ask for a collection of items such as ingredients or of steps towards a goal (‘how to’), etc. </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Even when the answer is short, it can have rich types, e.g., unit conversion, time zone conversion, or a variety of knowledge look-up.</a:t>
            </a:r>
          </a:p>
          <a:p>
            <a:pPr marL="171450" indent="-171450" rtl="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Such answer type diversity is not represented in the existing datasets </a:t>
            </a:r>
            <a:r>
              <a:rPr lang="en-US" sz="1200" b="0" i="0" u="none" strike="noStrike" kern="1200" dirty="0">
                <a:solidFill>
                  <a:schemeClr val="tx1"/>
                </a:solidFill>
                <a:effectLst/>
                <a:latin typeface="+mn-lt"/>
                <a:ea typeface="+mn-ea"/>
                <a:cs typeface="+mn-cs"/>
                <a:sym typeface="Wingdings" pitchFamily="2" charset="2"/>
              </a:rPr>
              <a:t> and that’s where our contribution comes along.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6ED372D9-039A-2D45-B90C-533938661C43}" type="slidenum">
              <a:rPr lang="en-US" smtClean="0"/>
              <a:t>3</a:t>
            </a:fld>
            <a:endParaRPr lang="en-US"/>
          </a:p>
        </p:txBody>
      </p:sp>
    </p:spTree>
    <p:extLst>
      <p:ext uri="{BB962C8B-B14F-4D97-AF65-F5344CB8AC3E}">
        <p14:creationId xmlns:p14="http://schemas.microsoft.com/office/powerpoint/2010/main" val="1578658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Motivated by this, we introduce </a:t>
            </a:r>
            <a:r>
              <a:rPr lang="en-US" sz="1200" b="0" i="0" u="none" strike="noStrike" kern="1200" dirty="0" err="1">
                <a:solidFill>
                  <a:schemeClr val="tx1"/>
                </a:solidFill>
                <a:effectLst/>
                <a:latin typeface="+mn-lt"/>
                <a:ea typeface="+mn-ea"/>
                <a:cs typeface="+mn-cs"/>
              </a:rPr>
              <a:t>GooAQ</a:t>
            </a:r>
            <a:r>
              <a:rPr lang="en-US" sz="1200" b="0" i="0" u="none" strike="noStrike" kern="1200" dirty="0">
                <a:solidFill>
                  <a:schemeClr val="tx1"/>
                </a:solidFill>
                <a:effectLst/>
                <a:latin typeface="+mn-lt"/>
                <a:ea typeface="+mn-ea"/>
                <a:cs typeface="+mn-cs"/>
              </a:rPr>
              <a:t>,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which contains questions with a variety answer types within a unified dataset, collected using the same, coherent process.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Contains 3 million questions with snippet, or collection answers, a variety of short answer types. </a:t>
            </a:r>
          </a:p>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Let me give a brief description of we collected </a:t>
            </a:r>
            <a:r>
              <a:rPr lang="en-US" sz="1200" b="0" i="0" u="none" strike="noStrike" kern="1200" dirty="0" err="1">
                <a:solidFill>
                  <a:schemeClr val="tx1"/>
                </a:solidFill>
                <a:effectLst/>
                <a:latin typeface="+mn-lt"/>
                <a:ea typeface="+mn-ea"/>
                <a:cs typeface="+mn-cs"/>
              </a:rPr>
              <a:t>GooAQ</a:t>
            </a:r>
            <a:r>
              <a:rPr lang="en-US"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6ED372D9-039A-2D45-B90C-533938661C43}" type="slidenum">
              <a:rPr lang="en-US" smtClean="0"/>
              <a:t>4</a:t>
            </a:fld>
            <a:endParaRPr lang="en-US"/>
          </a:p>
        </p:txBody>
      </p:sp>
    </p:spTree>
    <p:extLst>
      <p:ext uri="{BB962C8B-B14F-4D97-AF65-F5344CB8AC3E}">
        <p14:creationId xmlns:p14="http://schemas.microsoft.com/office/powerpoint/2010/main" val="1157665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In the first stage, we collect the questions: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GOOAQ questions are automatically mined from Google's autocomplete feature.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start with a seed set of question terms (e.g., ‘who’, ‘where’,.)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bootstrap based on this set, by repeatedly querying prefixes of previously extracted questions, in order to discover longer and richer sets of questions.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Since the auto-complete feature reflects the space of popular questions posed by Google users, we hypothesize, that our extracted questions represent popular queries of </a:t>
            </a:r>
            <a:r>
              <a:rPr lang="en-US" sz="1200" b="0" i="0" u="none" strike="noStrike" kern="1200" dirty="0" err="1">
                <a:solidFill>
                  <a:schemeClr val="tx1"/>
                </a:solidFill>
                <a:effectLst/>
                <a:latin typeface="+mn-lt"/>
                <a:ea typeface="+mn-ea"/>
                <a:cs typeface="+mn-cs"/>
              </a:rPr>
              <a:t>realworld</a:t>
            </a:r>
            <a:r>
              <a:rPr lang="en-US" sz="1200" b="0" i="0" u="none" strike="noStrike" kern="1200" dirty="0">
                <a:solidFill>
                  <a:schemeClr val="tx1"/>
                </a:solidFill>
                <a:effectLst/>
                <a:latin typeface="+mn-lt"/>
                <a:ea typeface="+mn-ea"/>
                <a:cs typeface="+mn-cs"/>
              </a:rPr>
              <a:t> interest.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After extracting popular Google questions, we extract their answers from Google search results.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Our extracted questions, because of their popularity, often trigger ‘answer boxes’ in the search results, containing responses deemed best by Google, which we extract as the answers to the questions.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Subsequently we conduct a human evaluation on our collected questions and answers, where our annotators deemed them to be of high quality.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D372D9-039A-2D45-B90C-533938661C43}" type="slidenum">
              <a:rPr lang="en-US" smtClean="0"/>
              <a:t>5</a:t>
            </a:fld>
            <a:endParaRPr lang="en-US"/>
          </a:p>
        </p:txBody>
      </p:sp>
    </p:spTree>
    <p:extLst>
      <p:ext uri="{BB962C8B-B14F-4D97-AF65-F5344CB8AC3E}">
        <p14:creationId xmlns:p14="http://schemas.microsoft.com/office/powerpoint/2010/main" val="105575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how do we use </a:t>
            </a:r>
            <a:r>
              <a:rPr lang="en-US" sz="1200" b="0" i="0" u="none" strike="noStrike" kern="1200" dirty="0" err="1">
                <a:solidFill>
                  <a:schemeClr val="tx1"/>
                </a:solidFill>
                <a:effectLst/>
                <a:latin typeface="+mn-lt"/>
                <a:ea typeface="+mn-ea"/>
                <a:cs typeface="+mn-cs"/>
              </a:rPr>
              <a:t>GooAQ</a:t>
            </a:r>
            <a:r>
              <a:rPr lang="en-US" sz="1200" b="0" i="0" u="none" strike="noStrike"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Obviously, one can use </a:t>
            </a:r>
            <a:r>
              <a:rPr lang="en-US" sz="1200" b="0" i="0" u="none" strike="noStrike" kern="1200" dirty="0" err="1">
                <a:solidFill>
                  <a:schemeClr val="tx1"/>
                </a:solidFill>
                <a:effectLst/>
                <a:latin typeface="+mn-lt"/>
                <a:ea typeface="+mn-ea"/>
                <a:cs typeface="+mn-cs"/>
              </a:rPr>
              <a:t>GooAQ</a:t>
            </a:r>
            <a:r>
              <a:rPr lang="en-US" sz="1200" b="0" i="0" u="none" strike="noStrike" kern="1200" dirty="0">
                <a:solidFill>
                  <a:schemeClr val="tx1"/>
                </a:solidFill>
                <a:effectLst/>
                <a:latin typeface="+mn-lt"/>
                <a:ea typeface="+mn-ea"/>
                <a:cs typeface="+mn-cs"/>
              </a:rPr>
              <a:t> as a resource in a variety of ways. </a:t>
            </a:r>
          </a:p>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 our case, we use it to better understand different answer types. </a:t>
            </a:r>
          </a:p>
          <a:p>
            <a:pPr marL="628650" lvl="1" indent="-171450">
              <a:buFont typeface="Arial" panose="020B0604020202020204" pitchFamily="34" charset="0"/>
              <a:buChar char="•"/>
            </a:pPr>
            <a:r>
              <a:rPr lang="en-US" sz="1200" b="0" i="0" u="none" strike="noStrike" kern="1200" dirty="0" err="1">
                <a:solidFill>
                  <a:schemeClr val="tx1"/>
                </a:solidFill>
                <a:effectLst/>
                <a:latin typeface="+mn-lt"/>
                <a:ea typeface="+mn-ea"/>
                <a:cs typeface="+mn-cs"/>
              </a:rPr>
              <a:t>GooAQ</a:t>
            </a:r>
            <a:r>
              <a:rPr lang="en-US" sz="1200" b="0" i="0" u="none" strike="noStrike" kern="1200" dirty="0">
                <a:solidFill>
                  <a:schemeClr val="tx1"/>
                </a:solidFill>
                <a:effectLst/>
                <a:latin typeface="+mn-lt"/>
                <a:ea typeface="+mn-ea"/>
                <a:cs typeface="+mn-cs"/>
              </a:rPr>
              <a:t>, by virtue of supporting various types of answers, GOOAQ enables a quantitative study of the inherent differences among answer types.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ED372D9-039A-2D45-B90C-533938661C43}" type="slidenum">
              <a:rPr lang="en-US" smtClean="0"/>
              <a:t>6</a:t>
            </a:fld>
            <a:endParaRPr lang="en-US"/>
          </a:p>
        </p:txBody>
      </p:sp>
    </p:spTree>
    <p:extLst>
      <p:ext uri="{BB962C8B-B14F-4D97-AF65-F5344CB8AC3E}">
        <p14:creationId xmlns:p14="http://schemas.microsoft.com/office/powerpoint/2010/main" val="1483331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particular, we interested in understanding whether different answer types: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(Q1) benefit similarly from pre-training? </a:t>
            </a:r>
            <a:endParaRPr lang="en-US" b="0" dirty="0">
              <a:effectLst/>
            </a:endParaRPr>
          </a:p>
          <a:p>
            <a:pPr rtl="0"/>
            <a:r>
              <a:rPr lang="en-US" sz="1200" b="0" i="0" u="none" strike="noStrike" kern="1200" dirty="0">
                <a:solidFill>
                  <a:schemeClr val="tx1"/>
                </a:solidFill>
                <a:effectLst/>
                <a:latin typeface="+mn-lt"/>
                <a:ea typeface="+mn-ea"/>
                <a:cs typeface="+mn-cs"/>
              </a:rPr>
              <a:t>(Q2) benefit similarly from labeled data? </a:t>
            </a:r>
            <a:endParaRPr lang="en-US" b="0" dirty="0">
              <a:effectLst/>
            </a:endParaRPr>
          </a:p>
          <a:p>
            <a:pPr rtl="0"/>
            <a:r>
              <a:rPr lang="en-US" sz="1200" b="0" i="0" u="none" strike="noStrike" kern="1200" dirty="0">
                <a:solidFill>
                  <a:schemeClr val="tx1"/>
                </a:solidFill>
                <a:effectLst/>
                <a:latin typeface="+mn-lt"/>
                <a:ea typeface="+mn-ea"/>
                <a:cs typeface="+mn-cs"/>
              </a:rPr>
              <a:t>(Q3) benefit similarly from larger models?</a:t>
            </a:r>
            <a:endParaRPr lang="en-US" b="0" dirty="0">
              <a:effectLst/>
            </a:endParaRPr>
          </a:p>
          <a:p>
            <a:br>
              <a:rPr lang="en-US" dirty="0"/>
            </a:br>
            <a:r>
              <a:rPr lang="en-US" dirty="0"/>
              <a:t>To understand these, we conduct a series of controlled experiments. </a:t>
            </a:r>
          </a:p>
          <a:p>
            <a:r>
              <a:rPr lang="en-US" dirty="0"/>
              <a:t>Here I won’t get into the details of how these studies were done (you can check the paper for the details). </a:t>
            </a:r>
          </a:p>
          <a:p>
            <a:r>
              <a:rPr lang="en-US" dirty="0"/>
              <a:t>But let me summarize what we found! </a:t>
            </a:r>
          </a:p>
        </p:txBody>
      </p:sp>
      <p:sp>
        <p:nvSpPr>
          <p:cNvPr id="4" name="Slide Number Placeholder 3"/>
          <p:cNvSpPr>
            <a:spLocks noGrp="1"/>
          </p:cNvSpPr>
          <p:nvPr>
            <p:ph type="sldNum" sz="quarter" idx="5"/>
          </p:nvPr>
        </p:nvSpPr>
        <p:spPr/>
        <p:txBody>
          <a:bodyPr/>
          <a:lstStyle/>
          <a:p>
            <a:fld id="{6ED372D9-039A-2D45-B90C-533938661C43}" type="slidenum">
              <a:rPr lang="en-US" smtClean="0"/>
              <a:t>7</a:t>
            </a:fld>
            <a:endParaRPr lang="en-US"/>
          </a:p>
        </p:txBody>
      </p:sp>
    </p:spTree>
    <p:extLst>
      <p:ext uri="{BB962C8B-B14F-4D97-AF65-F5344CB8AC3E}">
        <p14:creationId xmlns:p14="http://schemas.microsoft.com/office/powerpoint/2010/main" val="2614731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Q1: On the question of whether different answer types benefit similarly from </a:t>
            </a:r>
            <a:r>
              <a:rPr lang="en-US" sz="1200" b="1" i="0" u="none" strike="noStrike" kern="1200" dirty="0">
                <a:solidFill>
                  <a:schemeClr val="tx1"/>
                </a:solidFill>
                <a:effectLst/>
                <a:latin typeface="+mn-lt"/>
                <a:ea typeface="+mn-ea"/>
                <a:cs typeface="+mn-cs"/>
              </a:rPr>
              <a:t>pre-training</a:t>
            </a:r>
            <a:r>
              <a:rPr lang="en-US" sz="1200" b="0" i="0" u="none" strike="noStrike" kern="1200" dirty="0">
                <a:solidFill>
                  <a:schemeClr val="tx1"/>
                </a:solidFill>
                <a:effectLst/>
                <a:latin typeface="+mn-lt"/>
                <a:ea typeface="+mn-ea"/>
                <a:cs typeface="+mn-cs"/>
              </a:rPr>
              <a:t>: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While pretraining has little benefit for short response questions, it is key for generating snippet and collection responses.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hypothesize this is because response fluency and coherence are more important in long answer generation. </a:t>
            </a: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Q2: Regarding the value of </a:t>
            </a:r>
            <a:r>
              <a:rPr lang="en-US" sz="1200" b="1" i="0" u="none" strike="noStrike" kern="1200" dirty="0">
                <a:solidFill>
                  <a:schemeClr val="tx1"/>
                </a:solidFill>
                <a:effectLst/>
                <a:latin typeface="+mn-lt"/>
                <a:ea typeface="+mn-ea"/>
                <a:cs typeface="+mn-cs"/>
              </a:rPr>
              <a:t>labelled data</a:t>
            </a:r>
            <a:r>
              <a:rPr lang="en-US" sz="1200" b="0" i="0" u="none" strike="noStrike" kern="1200" dirty="0">
                <a:solidFill>
                  <a:schemeClr val="tx1"/>
                </a:solidFill>
                <a:effectLst/>
                <a:latin typeface="+mn-lt"/>
                <a:ea typeface="+mn-ea"/>
                <a:cs typeface="+mn-cs"/>
              </a:rPr>
              <a:t>, we observe the opposite trend: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short response questions benefit consistently from increasing amounts of supervised (labeled) data, </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whereas both snippet and collection response questions show minimal gains when given several orders of magnitude more training examples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Q3: Lastly, on the benefit of model size,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find larger models to be more effective in all cases as expected, but the gains are much more pronounced for snippet and collection response generation (20+%) as compared to short responses (5-10%), under human evaluation.</a:t>
            </a:r>
            <a:endParaRPr lang="en-US" b="0" dirty="0">
              <a:effectLst/>
            </a:endParaRPr>
          </a:p>
          <a:p>
            <a:endParaRPr lang="en-US" dirty="0"/>
          </a:p>
          <a:p>
            <a:endParaRPr lang="en-US" dirty="0"/>
          </a:p>
          <a:p>
            <a:pPr marL="171450" indent="-171450">
              <a:buFont typeface="Arial" panose="020B0604020202020204" pitchFamily="34" charset="0"/>
              <a:buChar char="•"/>
            </a:pPr>
            <a:r>
              <a:rPr lang="en-US" dirty="0"/>
              <a:t>Such discrepancies in behavior of different answer types with respect to parameters of model design is new, </a:t>
            </a:r>
          </a:p>
          <a:p>
            <a:pPr marL="628650" lvl="1" indent="-171450">
              <a:buFont typeface="Arial" panose="020B0604020202020204" pitchFamily="34" charset="0"/>
              <a:buChar char="•"/>
            </a:pPr>
            <a:r>
              <a:rPr lang="en-US" dirty="0"/>
              <a:t>and we hope to see more follow up work in this direction. </a:t>
            </a:r>
          </a:p>
        </p:txBody>
      </p:sp>
      <p:sp>
        <p:nvSpPr>
          <p:cNvPr id="4" name="Slide Number Placeholder 3"/>
          <p:cNvSpPr>
            <a:spLocks noGrp="1"/>
          </p:cNvSpPr>
          <p:nvPr>
            <p:ph type="sldNum" sz="quarter" idx="5"/>
          </p:nvPr>
        </p:nvSpPr>
        <p:spPr/>
        <p:txBody>
          <a:bodyPr/>
          <a:lstStyle/>
          <a:p>
            <a:fld id="{6ED372D9-039A-2D45-B90C-533938661C43}" type="slidenum">
              <a:rPr lang="en-US" smtClean="0"/>
              <a:t>8</a:t>
            </a:fld>
            <a:endParaRPr lang="en-US"/>
          </a:p>
        </p:txBody>
      </p:sp>
    </p:spTree>
    <p:extLst>
      <p:ext uri="{BB962C8B-B14F-4D97-AF65-F5344CB8AC3E}">
        <p14:creationId xmlns:p14="http://schemas.microsoft.com/office/powerpoint/2010/main" val="1364751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present GOOAQ, a collection of 3 million question-answer pairs with a diverse set of answers, along with a crowdsourced assessment of its quality.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benchmark state-of-the-art models on GOOAQ, both in terms of automatic and human judgments, and observe remarkable differences in how models behave on different answer types. </a:t>
            </a:r>
          </a:p>
          <a:p>
            <a:pPr marL="171450" indent="-171450">
              <a:buFontTx/>
              <a:buChar char="-"/>
            </a:pPr>
            <a:r>
              <a:rPr lang="en-US" dirty="0"/>
              <a:t>Lastly, we find GOOAQ to be a valuable resource for training models. </a:t>
            </a:r>
          </a:p>
          <a:p>
            <a:pPr marL="628650" lvl="1" indent="-171450">
              <a:buFontTx/>
              <a:buChar char="-"/>
            </a:pPr>
            <a:r>
              <a:rPr lang="en-US" sz="1200" b="0" i="0" u="none" strike="noStrike" kern="1200" dirty="0">
                <a:solidFill>
                  <a:schemeClr val="tx1"/>
                </a:solidFill>
                <a:effectLst/>
                <a:latin typeface="+mn-lt"/>
                <a:ea typeface="+mn-ea"/>
                <a:cs typeface="+mn-cs"/>
              </a:rPr>
              <a:t>for example, in the paper we demonstrate GOOAQ  is </a:t>
            </a:r>
            <a:r>
              <a:rPr lang="en-US" sz="1200" b="0" i="0" u="none" strike="noStrike" kern="1200">
                <a:solidFill>
                  <a:schemeClr val="tx1"/>
                </a:solidFill>
                <a:effectLst/>
                <a:latin typeface="+mn-lt"/>
                <a:ea typeface="+mn-ea"/>
                <a:cs typeface="+mn-cs"/>
              </a:rPr>
              <a:t>valuable for training models for </a:t>
            </a:r>
            <a:r>
              <a:rPr lang="en-US" sz="1200" b="0" i="0" u="none" strike="noStrike" kern="1200" dirty="0">
                <a:solidFill>
                  <a:schemeClr val="tx1"/>
                </a:solidFill>
                <a:effectLst/>
                <a:latin typeface="+mn-lt"/>
                <a:ea typeface="+mn-ea"/>
                <a:cs typeface="+mn-cs"/>
              </a:rPr>
              <a:t>ELI5, another long-answer benchmarks. </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err="1">
                <a:solidFill>
                  <a:schemeClr val="tx1"/>
                </a:solidFill>
                <a:effectLst/>
                <a:latin typeface="+mn-lt"/>
                <a:ea typeface="+mn-ea"/>
                <a:cs typeface="+mn-cs"/>
              </a:rPr>
              <a:t>GooAQ</a:t>
            </a:r>
            <a:r>
              <a:rPr lang="en-US" sz="1200" b="0" i="0" u="none" strike="noStrike" kern="1200" dirty="0">
                <a:solidFill>
                  <a:schemeClr val="tx1"/>
                </a:solidFill>
                <a:effectLst/>
                <a:latin typeface="+mn-lt"/>
                <a:ea typeface="+mn-ea"/>
                <a:cs typeface="+mn-cs"/>
              </a:rPr>
              <a:t> is public: </a:t>
            </a:r>
          </a:p>
          <a:p>
            <a:pPr marL="628650" lvl="1" indent="-171450">
              <a:buFontTx/>
              <a:buChar char="-"/>
            </a:pPr>
            <a:r>
              <a:rPr lang="en-US" sz="1200" b="0" i="0" u="none" strike="noStrike" kern="1200" dirty="0">
                <a:solidFill>
                  <a:schemeClr val="tx1"/>
                </a:solidFill>
                <a:effectLst/>
                <a:latin typeface="+mn-lt"/>
                <a:ea typeface="+mn-ea"/>
                <a:cs typeface="+mn-cs"/>
              </a:rPr>
              <a:t>Give it a look and let us know what you find out. </a:t>
            </a:r>
          </a:p>
          <a:p>
            <a:pPr marL="628650" lvl="1" indent="-171450">
              <a:buFontTx/>
              <a:buChar char="-"/>
            </a:pPr>
            <a:r>
              <a:rPr lang="en-US" sz="1200" b="0" i="0" u="none" strike="noStrike" kern="1200" dirty="0">
                <a:solidFill>
                  <a:schemeClr val="tx1"/>
                </a:solidFill>
                <a:effectLst/>
                <a:latin typeface="+mn-lt"/>
                <a:ea typeface="+mn-ea"/>
                <a:cs typeface="+mn-cs"/>
              </a:rPr>
              <a:t>Thank you!</a:t>
            </a:r>
          </a:p>
        </p:txBody>
      </p:sp>
      <p:sp>
        <p:nvSpPr>
          <p:cNvPr id="4" name="Slide Number Placeholder 3"/>
          <p:cNvSpPr>
            <a:spLocks noGrp="1"/>
          </p:cNvSpPr>
          <p:nvPr>
            <p:ph type="sldNum" sz="quarter" idx="5"/>
          </p:nvPr>
        </p:nvSpPr>
        <p:spPr/>
        <p:txBody>
          <a:bodyPr/>
          <a:lstStyle/>
          <a:p>
            <a:fld id="{6ED372D9-039A-2D45-B90C-533938661C43}" type="slidenum">
              <a:rPr lang="en-US" smtClean="0"/>
              <a:t>9</a:t>
            </a:fld>
            <a:endParaRPr lang="en-US"/>
          </a:p>
        </p:txBody>
      </p:sp>
    </p:spTree>
    <p:extLst>
      <p:ext uri="{BB962C8B-B14F-4D97-AF65-F5344CB8AC3E}">
        <p14:creationId xmlns:p14="http://schemas.microsoft.com/office/powerpoint/2010/main" val="2682121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06" r:id="rId16"/>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serpapi.com/"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496291" y="415250"/>
            <a:ext cx="10379034" cy="1909762"/>
          </a:xfrm>
        </p:spPr>
        <p:txBody>
          <a:bodyPr/>
          <a:lstStyle/>
          <a:p>
            <a:r>
              <a:rPr lang="en-US" sz="5400" dirty="0" err="1"/>
              <a:t>GooAQ</a:t>
            </a:r>
            <a:r>
              <a:rPr lang="en-US" sz="5400" dirty="0"/>
              <a:t>: </a:t>
            </a:r>
            <a:r>
              <a:rPr lang="en-US" sz="5400" b="0" dirty="0"/>
              <a:t>Open Question Answering with Diverse Answer Types</a:t>
            </a:r>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891548" y="2758879"/>
            <a:ext cx="9152752" cy="834038"/>
          </a:xfrm>
        </p:spPr>
        <p:txBody>
          <a:bodyPr/>
          <a:lstStyle/>
          <a:p>
            <a:pPr algn="ctr"/>
            <a:r>
              <a:rPr lang="en-US" b="1" dirty="0"/>
              <a:t>Daniel </a:t>
            </a:r>
            <a:r>
              <a:rPr lang="en-US" b="1" dirty="0" err="1"/>
              <a:t>Khashabi</a:t>
            </a:r>
            <a:r>
              <a:rPr lang="en-US" dirty="0"/>
              <a:t>, Amos Ng, Tushar </a:t>
            </a:r>
            <a:r>
              <a:rPr lang="en-US" dirty="0" err="1"/>
              <a:t>Khot</a:t>
            </a:r>
            <a:r>
              <a:rPr lang="en-US" dirty="0"/>
              <a:t>, Ashish Sabharwal</a:t>
            </a:r>
          </a:p>
          <a:p>
            <a:pPr algn="ctr"/>
            <a:r>
              <a:rPr lang="en-US" dirty="0" err="1"/>
              <a:t>Hannaneh</a:t>
            </a:r>
            <a:r>
              <a:rPr lang="en-US" dirty="0"/>
              <a:t> </a:t>
            </a:r>
            <a:r>
              <a:rPr lang="en-US" dirty="0" err="1"/>
              <a:t>Hajishirzi</a:t>
            </a:r>
            <a:r>
              <a:rPr lang="en-US" dirty="0"/>
              <a:t>, Chris </a:t>
            </a:r>
            <a:r>
              <a:rPr lang="en-US" dirty="0" err="1"/>
              <a:t>Callison</a:t>
            </a:r>
            <a:r>
              <a:rPr lang="en-US" dirty="0"/>
              <a:t>-Burch</a:t>
            </a:r>
          </a:p>
          <a:p>
            <a:pPr algn="ctr"/>
            <a:endParaRPr lang="en-US" dirty="0"/>
          </a:p>
          <a:p>
            <a:pPr algn="ctr"/>
            <a:endParaRPr lang="en-US" dirty="0"/>
          </a:p>
          <a:p>
            <a:pPr algn="ctr"/>
            <a:endParaRPr lang="en-US" dirty="0"/>
          </a:p>
          <a:p>
            <a:pPr algn="ctr"/>
            <a:endParaRPr lang="en-US" dirty="0"/>
          </a:p>
          <a:p>
            <a:pPr algn="ctr"/>
            <a:endParaRPr lang="en-US" dirty="0"/>
          </a:p>
          <a:p>
            <a:pPr algn="ctr"/>
            <a:r>
              <a:rPr lang="en-US" sz="1800" dirty="0">
                <a:solidFill>
                  <a:schemeClr val="bg1">
                    <a:lumMod val="50000"/>
                  </a:schemeClr>
                </a:solidFill>
              </a:rPr>
              <a:t>EMNLP-Fingings’21</a:t>
            </a:r>
          </a:p>
        </p:txBody>
      </p:sp>
      <p:pic>
        <p:nvPicPr>
          <p:cNvPr id="1028" name="Picture 4" descr="Download Penn Logos | Penn Branding">
            <a:extLst>
              <a:ext uri="{FF2B5EF4-FFF2-40B4-BE49-F238E27FC236}">
                <a16:creationId xmlns:a16="http://schemas.microsoft.com/office/drawing/2014/main" id="{4C963620-49CB-AD45-8198-8EDA52B7D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41" y="4093807"/>
            <a:ext cx="3171221" cy="992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W logos | UW Brand">
            <a:extLst>
              <a:ext uri="{FF2B5EF4-FFF2-40B4-BE49-F238E27FC236}">
                <a16:creationId xmlns:a16="http://schemas.microsoft.com/office/drawing/2014/main" id="{2597B9C3-28C5-3E48-9758-617F7879A5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502" y="4093807"/>
            <a:ext cx="2016840" cy="9921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10;&#10;Description automatically generated">
            <a:extLst>
              <a:ext uri="{FF2B5EF4-FFF2-40B4-BE49-F238E27FC236}">
                <a16:creationId xmlns:a16="http://schemas.microsoft.com/office/drawing/2014/main" id="{E14DDAC5-2026-8B44-8AF2-A4C02BD772DA}"/>
              </a:ext>
            </a:extLst>
          </p:cNvPr>
          <p:cNvPicPr>
            <a:picLocks noChangeAspect="1"/>
          </p:cNvPicPr>
          <p:nvPr/>
        </p:nvPicPr>
        <p:blipFill>
          <a:blip r:embed="rId5"/>
          <a:stretch>
            <a:fillRect/>
          </a:stretch>
        </p:blipFill>
        <p:spPr>
          <a:xfrm>
            <a:off x="1743057" y="4124586"/>
            <a:ext cx="2491066" cy="961420"/>
          </a:xfrm>
          <a:prstGeom prst="rect">
            <a:avLst/>
          </a:prstGeom>
        </p:spPr>
      </p:pic>
    </p:spTree>
    <p:extLst>
      <p:ext uri="{BB962C8B-B14F-4D97-AF65-F5344CB8AC3E}">
        <p14:creationId xmlns:p14="http://schemas.microsoft.com/office/powerpoint/2010/main" val="508367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073-C90D-CA48-9548-723792DDCE9B}"/>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665AB75A-2F05-8944-8BDF-E8340334A77D}"/>
              </a:ext>
            </a:extLst>
          </p:cNvPr>
          <p:cNvSpPr>
            <a:spLocks noGrp="1"/>
          </p:cNvSpPr>
          <p:nvPr>
            <p:ph idx="1"/>
          </p:nvPr>
        </p:nvSpPr>
        <p:spPr>
          <a:xfrm>
            <a:off x="4133670" y="1443961"/>
            <a:ext cx="7154881" cy="611523"/>
          </a:xfrm>
        </p:spPr>
        <p:txBody>
          <a:bodyPr/>
          <a:lstStyle/>
          <a:p>
            <a:r>
              <a:rPr lang="en-US" dirty="0"/>
              <a:t>We fine-tune T5 [</a:t>
            </a:r>
            <a:r>
              <a:rPr lang="en-US" dirty="0" err="1"/>
              <a:t>Raffel</a:t>
            </a:r>
            <a:r>
              <a:rPr lang="en-US" dirty="0"/>
              <a:t> et al., 2020] </a:t>
            </a:r>
          </a:p>
        </p:txBody>
      </p:sp>
      <p:graphicFrame>
        <p:nvGraphicFramePr>
          <p:cNvPr id="4" name="Table 10">
            <a:extLst>
              <a:ext uri="{FF2B5EF4-FFF2-40B4-BE49-F238E27FC236}">
                <a16:creationId xmlns:a16="http://schemas.microsoft.com/office/drawing/2014/main" id="{7FC38280-0CDC-734E-9B0F-6D206633C3C1}"/>
              </a:ext>
            </a:extLst>
          </p:cNvPr>
          <p:cNvGraphicFramePr>
            <a:graphicFrameLocks noGrp="1"/>
          </p:cNvGraphicFramePr>
          <p:nvPr/>
        </p:nvGraphicFramePr>
        <p:xfrm>
          <a:off x="8173429" y="2240250"/>
          <a:ext cx="3000022" cy="3048000"/>
        </p:xfrm>
        <a:graphic>
          <a:graphicData uri="http://schemas.openxmlformats.org/drawingml/2006/table">
            <a:tbl>
              <a:tblPr firstRow="1" bandRow="1">
                <a:tableStyleId>{5C22544A-7EE6-4342-B048-85BDC9FD1C3A}</a:tableStyleId>
              </a:tblPr>
              <a:tblGrid>
                <a:gridCol w="2025382">
                  <a:extLst>
                    <a:ext uri="{9D8B030D-6E8A-4147-A177-3AD203B41FA5}">
                      <a16:colId xmlns:a16="http://schemas.microsoft.com/office/drawing/2014/main" val="2404342875"/>
                    </a:ext>
                  </a:extLst>
                </a:gridCol>
                <a:gridCol w="974640">
                  <a:extLst>
                    <a:ext uri="{9D8B030D-6E8A-4147-A177-3AD203B41FA5}">
                      <a16:colId xmlns:a16="http://schemas.microsoft.com/office/drawing/2014/main" val="1550917578"/>
                    </a:ext>
                  </a:extLst>
                </a:gridCol>
              </a:tblGrid>
              <a:tr h="0">
                <a:tc>
                  <a:txBody>
                    <a:bodyPr/>
                    <a:lstStyle/>
                    <a:p>
                      <a:pPr algn="ctr"/>
                      <a:r>
                        <a:rPr lang="en-US" sz="2000" dirty="0"/>
                        <a:t>Answer types</a:t>
                      </a:r>
                    </a:p>
                  </a:txBody>
                  <a:tcPr anchor="ctr"/>
                </a:tc>
                <a:tc>
                  <a:txBody>
                    <a:bodyPr/>
                    <a:lstStyle/>
                    <a:p>
                      <a:pPr algn="ctr"/>
                      <a:r>
                        <a:rPr lang="en-US" sz="2000" dirty="0"/>
                        <a:t>Count</a:t>
                      </a:r>
                    </a:p>
                  </a:txBody>
                  <a:tcPr anchor="ctr"/>
                </a:tc>
                <a:extLst>
                  <a:ext uri="{0D108BD9-81ED-4DB2-BD59-A6C34878D82A}">
                    <a16:rowId xmlns:a16="http://schemas.microsoft.com/office/drawing/2014/main" val="466249813"/>
                  </a:ext>
                </a:extLst>
              </a:tr>
              <a:tr h="228618">
                <a:tc>
                  <a:txBody>
                    <a:bodyPr/>
                    <a:lstStyle/>
                    <a:p>
                      <a:pPr algn="l"/>
                      <a:r>
                        <a:rPr lang="en-US" sz="2000" dirty="0"/>
                        <a:t>Short answers </a:t>
                      </a:r>
                    </a:p>
                  </a:txBody>
                  <a:tcPr anchor="ctr"/>
                </a:tc>
                <a:tc>
                  <a:txBody>
                    <a:bodyPr/>
                    <a:lstStyle/>
                    <a:p>
                      <a:pPr algn="ctr"/>
                      <a:r>
                        <a:rPr lang="en-US" sz="2000" dirty="0"/>
                        <a:t>275k</a:t>
                      </a:r>
                    </a:p>
                  </a:txBody>
                  <a:tcPr anchor="ctr"/>
                </a:tc>
                <a:extLst>
                  <a:ext uri="{0D108BD9-81ED-4DB2-BD59-A6C34878D82A}">
                    <a16:rowId xmlns:a16="http://schemas.microsoft.com/office/drawing/2014/main" val="1665781136"/>
                  </a:ext>
                </a:extLst>
              </a:tr>
              <a:tr h="207834">
                <a:tc>
                  <a:txBody>
                    <a:bodyPr/>
                    <a:lstStyle/>
                    <a:p>
                      <a:pPr algn="l"/>
                      <a:r>
                        <a:rPr lang="en-US" sz="1800" dirty="0"/>
                        <a:t>  ↳  unit conversion</a:t>
                      </a:r>
                    </a:p>
                  </a:txBody>
                  <a:tcPr anchor="ctr"/>
                </a:tc>
                <a:tc>
                  <a:txBody>
                    <a:bodyPr/>
                    <a:lstStyle/>
                    <a:p>
                      <a:pPr algn="ctr"/>
                      <a:r>
                        <a:rPr lang="en-US" sz="1800" dirty="0"/>
                        <a:t>45k</a:t>
                      </a:r>
                    </a:p>
                  </a:txBody>
                  <a:tcPr anchor="ctr"/>
                </a:tc>
                <a:extLst>
                  <a:ext uri="{0D108BD9-81ED-4DB2-BD59-A6C34878D82A}">
                    <a16:rowId xmlns:a16="http://schemas.microsoft.com/office/drawing/2014/main" val="1636406513"/>
                  </a:ext>
                </a:extLst>
              </a:tr>
              <a:tr h="207834">
                <a:tc>
                  <a:txBody>
                    <a:bodyPr/>
                    <a:lstStyle/>
                    <a:p>
                      <a:pPr algn="l"/>
                      <a:r>
                        <a:rPr lang="en-US" sz="1800" dirty="0"/>
                        <a:t> ↳  time conversion</a:t>
                      </a:r>
                    </a:p>
                  </a:txBody>
                  <a:tcPr anchor="ctr"/>
                </a:tc>
                <a:tc>
                  <a:txBody>
                    <a:bodyPr/>
                    <a:lstStyle/>
                    <a:p>
                      <a:pPr algn="ctr"/>
                      <a:r>
                        <a:rPr lang="en-US" sz="1800" dirty="0"/>
                        <a:t>2.5k</a:t>
                      </a:r>
                    </a:p>
                  </a:txBody>
                  <a:tcPr anchor="ctr"/>
                </a:tc>
                <a:extLst>
                  <a:ext uri="{0D108BD9-81ED-4DB2-BD59-A6C34878D82A}">
                    <a16:rowId xmlns:a16="http://schemas.microsoft.com/office/drawing/2014/main" val="2087454553"/>
                  </a:ext>
                </a:extLst>
              </a:tr>
              <a:tr h="207834">
                <a:tc>
                  <a:txBody>
                    <a:bodyPr/>
                    <a:lstStyle/>
                    <a:p>
                      <a:pPr algn="l"/>
                      <a:r>
                        <a:rPr lang="en-US" sz="1800" dirty="0"/>
                        <a:t> ↳  knowledge</a:t>
                      </a:r>
                    </a:p>
                  </a:txBody>
                  <a:tcPr anchor="ctr"/>
                </a:tc>
                <a:tc>
                  <a:txBody>
                    <a:bodyPr/>
                    <a:lstStyle/>
                    <a:p>
                      <a:pPr algn="ctr"/>
                      <a:r>
                        <a:rPr lang="en-US" sz="1800" dirty="0"/>
                        <a:t>32k</a:t>
                      </a:r>
                    </a:p>
                  </a:txBody>
                  <a:tcPr anchor="ctr"/>
                </a:tc>
                <a:extLst>
                  <a:ext uri="{0D108BD9-81ED-4DB2-BD59-A6C34878D82A}">
                    <a16:rowId xmlns:a16="http://schemas.microsoft.com/office/drawing/2014/main" val="1127154225"/>
                  </a:ext>
                </a:extLst>
              </a:tr>
              <a:tr h="207834">
                <a:tc>
                  <a:txBody>
                    <a:bodyPr/>
                    <a:lstStyle/>
                    <a:p>
                      <a:pPr algn="l"/>
                      <a:r>
                        <a:rPr lang="en-US" sz="1800" dirty="0"/>
                        <a:t> ↳  snippet (short)</a:t>
                      </a:r>
                    </a:p>
                  </a:txBody>
                  <a:tcPr anchor="ctr"/>
                </a:tc>
                <a:tc>
                  <a:txBody>
                    <a:bodyPr/>
                    <a:lstStyle/>
                    <a:p>
                      <a:pPr algn="ctr"/>
                      <a:r>
                        <a:rPr lang="en-US" sz="1800" dirty="0"/>
                        <a:t>196k</a:t>
                      </a:r>
                    </a:p>
                  </a:txBody>
                  <a:tcPr anchor="ctr"/>
                </a:tc>
                <a:extLst>
                  <a:ext uri="{0D108BD9-81ED-4DB2-BD59-A6C34878D82A}">
                    <a16:rowId xmlns:a16="http://schemas.microsoft.com/office/drawing/2014/main" val="502968227"/>
                  </a:ext>
                </a:extLst>
              </a:tr>
              <a:tr h="228618">
                <a:tc>
                  <a:txBody>
                    <a:bodyPr/>
                    <a:lstStyle/>
                    <a:p>
                      <a:pPr algn="l"/>
                      <a:r>
                        <a:rPr lang="en-US" sz="2000" dirty="0"/>
                        <a:t>Snippet</a:t>
                      </a:r>
                    </a:p>
                  </a:txBody>
                  <a:tcPr anchor="ctr"/>
                </a:tc>
                <a:tc>
                  <a:txBody>
                    <a:bodyPr/>
                    <a:lstStyle/>
                    <a:p>
                      <a:pPr algn="ctr"/>
                      <a:r>
                        <a:rPr lang="en-US" sz="2000" dirty="0"/>
                        <a:t>2.7M</a:t>
                      </a:r>
                    </a:p>
                  </a:txBody>
                  <a:tcPr anchor="ctr"/>
                </a:tc>
                <a:extLst>
                  <a:ext uri="{0D108BD9-81ED-4DB2-BD59-A6C34878D82A}">
                    <a16:rowId xmlns:a16="http://schemas.microsoft.com/office/drawing/2014/main" val="2454820914"/>
                  </a:ext>
                </a:extLst>
              </a:tr>
              <a:tr h="228618">
                <a:tc>
                  <a:txBody>
                    <a:bodyPr/>
                    <a:lstStyle/>
                    <a:p>
                      <a:pPr algn="l"/>
                      <a:r>
                        <a:rPr lang="en-US" sz="2000" dirty="0"/>
                        <a:t>Collection</a:t>
                      </a:r>
                    </a:p>
                  </a:txBody>
                  <a:tcPr anchor="ctr"/>
                </a:tc>
                <a:tc>
                  <a:txBody>
                    <a:bodyPr/>
                    <a:lstStyle/>
                    <a:p>
                      <a:pPr algn="ctr"/>
                      <a:r>
                        <a:rPr lang="en-US" sz="2000" dirty="0"/>
                        <a:t>329k</a:t>
                      </a:r>
                    </a:p>
                  </a:txBody>
                  <a:tcPr anchor="ctr"/>
                </a:tc>
                <a:extLst>
                  <a:ext uri="{0D108BD9-81ED-4DB2-BD59-A6C34878D82A}">
                    <a16:rowId xmlns:a16="http://schemas.microsoft.com/office/drawing/2014/main" val="1208873218"/>
                  </a:ext>
                </a:extLst>
              </a:tr>
            </a:tbl>
          </a:graphicData>
        </a:graphic>
      </p:graphicFrame>
      <p:sp>
        <p:nvSpPr>
          <p:cNvPr id="5" name="Right Brace 4">
            <a:extLst>
              <a:ext uri="{FF2B5EF4-FFF2-40B4-BE49-F238E27FC236}">
                <a16:creationId xmlns:a16="http://schemas.microsoft.com/office/drawing/2014/main" id="{A880A6BB-1E22-904C-AEAF-AF083AEC3775}"/>
              </a:ext>
            </a:extLst>
          </p:cNvPr>
          <p:cNvSpPr/>
          <p:nvPr/>
        </p:nvSpPr>
        <p:spPr>
          <a:xfrm flipH="1">
            <a:off x="7711111" y="2761313"/>
            <a:ext cx="367560" cy="1674209"/>
          </a:xfrm>
          <a:prstGeom prst="rightBrace">
            <a:avLst>
              <a:gd name="adj1" fmla="val 658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accent1"/>
              </a:solidFill>
            </a:endParaRPr>
          </a:p>
        </p:txBody>
      </p:sp>
      <p:cxnSp>
        <p:nvCxnSpPr>
          <p:cNvPr id="9" name="Straight Arrow Connector 8">
            <a:extLst>
              <a:ext uri="{FF2B5EF4-FFF2-40B4-BE49-F238E27FC236}">
                <a16:creationId xmlns:a16="http://schemas.microsoft.com/office/drawing/2014/main" id="{FAC950B4-9A3F-7847-91C4-2FBE2DBA86C3}"/>
              </a:ext>
            </a:extLst>
          </p:cNvPr>
          <p:cNvCxnSpPr>
            <a:cxnSpLocks/>
          </p:cNvCxnSpPr>
          <p:nvPr/>
        </p:nvCxnSpPr>
        <p:spPr>
          <a:xfrm>
            <a:off x="3530832" y="2335500"/>
            <a:ext cx="3961789" cy="1262918"/>
          </a:xfrm>
          <a:prstGeom prst="curvedConnector3">
            <a:avLst>
              <a:gd name="adj1" fmla="val 50000"/>
            </a:avLst>
          </a:prstGeom>
          <a:ln w="38100">
            <a:solidFill>
              <a:srgbClr val="FF0000"/>
            </a:solidFill>
            <a:prstDash val="sysDot"/>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0F4109AC-CB74-C047-8AF2-8C502E54C3D5}"/>
              </a:ext>
            </a:extLst>
          </p:cNvPr>
          <p:cNvSpPr/>
          <p:nvPr/>
        </p:nvSpPr>
        <p:spPr>
          <a:xfrm>
            <a:off x="2459890" y="1966515"/>
            <a:ext cx="658090" cy="581891"/>
          </a:xfrm>
          <a:prstGeom prst="roundRect">
            <a:avLst/>
          </a:prstGeom>
          <a:solidFill>
            <a:schemeClr val="bg1">
              <a:lumMod val="8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T5</a:t>
            </a:r>
          </a:p>
          <a:p>
            <a:pPr algn="ctr"/>
            <a:r>
              <a:rPr lang="en-US" sz="1400" dirty="0">
                <a:solidFill>
                  <a:schemeClr val="tx1"/>
                </a:solidFill>
              </a:rPr>
              <a:t>small</a:t>
            </a:r>
          </a:p>
        </p:txBody>
      </p:sp>
      <p:sp>
        <p:nvSpPr>
          <p:cNvPr id="11" name="Rounded Rectangle 10">
            <a:extLst>
              <a:ext uri="{FF2B5EF4-FFF2-40B4-BE49-F238E27FC236}">
                <a16:creationId xmlns:a16="http://schemas.microsoft.com/office/drawing/2014/main" id="{9EC8F7A9-D9E6-5D4C-8109-AA8D7669B81E}"/>
              </a:ext>
            </a:extLst>
          </p:cNvPr>
          <p:cNvSpPr/>
          <p:nvPr/>
        </p:nvSpPr>
        <p:spPr>
          <a:xfrm>
            <a:off x="2491912" y="3700753"/>
            <a:ext cx="658090" cy="581891"/>
          </a:xfrm>
          <a:prstGeom prst="roundRect">
            <a:avLst/>
          </a:prstGeom>
          <a:solidFill>
            <a:schemeClr val="bg1">
              <a:lumMod val="7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T5</a:t>
            </a:r>
          </a:p>
          <a:p>
            <a:pPr algn="ctr"/>
            <a:r>
              <a:rPr lang="en-US" sz="1400" dirty="0">
                <a:solidFill>
                  <a:schemeClr val="tx1"/>
                </a:solidFill>
              </a:rPr>
              <a:t>small</a:t>
            </a:r>
          </a:p>
        </p:txBody>
      </p:sp>
      <p:sp>
        <p:nvSpPr>
          <p:cNvPr id="12" name="Rounded Rectangle 11">
            <a:extLst>
              <a:ext uri="{FF2B5EF4-FFF2-40B4-BE49-F238E27FC236}">
                <a16:creationId xmlns:a16="http://schemas.microsoft.com/office/drawing/2014/main" id="{5C202208-4561-1D41-8E06-288A529F0333}"/>
              </a:ext>
            </a:extLst>
          </p:cNvPr>
          <p:cNvSpPr/>
          <p:nvPr/>
        </p:nvSpPr>
        <p:spPr>
          <a:xfrm>
            <a:off x="2491912" y="5434991"/>
            <a:ext cx="658090" cy="581891"/>
          </a:xfrm>
          <a:prstGeom prst="roundRect">
            <a:avLst/>
          </a:prstGeom>
          <a:solidFill>
            <a:schemeClr val="bg1">
              <a:lumMod val="50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T5</a:t>
            </a:r>
          </a:p>
          <a:p>
            <a:pPr algn="ctr"/>
            <a:r>
              <a:rPr lang="en-US" sz="1400" dirty="0">
                <a:solidFill>
                  <a:schemeClr val="tx1"/>
                </a:solidFill>
              </a:rPr>
              <a:t>small</a:t>
            </a:r>
          </a:p>
        </p:txBody>
      </p:sp>
      <p:sp>
        <p:nvSpPr>
          <p:cNvPr id="15" name="Rounded Rectangle 14">
            <a:extLst>
              <a:ext uri="{FF2B5EF4-FFF2-40B4-BE49-F238E27FC236}">
                <a16:creationId xmlns:a16="http://schemas.microsoft.com/office/drawing/2014/main" id="{87696D49-5F2D-544A-B75D-AA9295FB7697}"/>
              </a:ext>
            </a:extLst>
          </p:cNvPr>
          <p:cNvSpPr/>
          <p:nvPr/>
        </p:nvSpPr>
        <p:spPr>
          <a:xfrm>
            <a:off x="833788" y="1665274"/>
            <a:ext cx="1322557" cy="1149952"/>
          </a:xfrm>
          <a:prstGeom prst="roundRect">
            <a:avLst/>
          </a:prstGeom>
          <a:solidFill>
            <a:schemeClr val="bg1">
              <a:lumMod val="8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tx1"/>
                </a:solidFill>
              </a:rPr>
              <a:t>T5</a:t>
            </a:r>
          </a:p>
          <a:p>
            <a:pPr algn="ctr"/>
            <a:r>
              <a:rPr lang="en-US" sz="2800" dirty="0">
                <a:solidFill>
                  <a:schemeClr val="tx1"/>
                </a:solidFill>
              </a:rPr>
              <a:t>11B</a:t>
            </a:r>
          </a:p>
        </p:txBody>
      </p:sp>
      <p:sp>
        <p:nvSpPr>
          <p:cNvPr id="16" name="Rounded Rectangle 15">
            <a:extLst>
              <a:ext uri="{FF2B5EF4-FFF2-40B4-BE49-F238E27FC236}">
                <a16:creationId xmlns:a16="http://schemas.microsoft.com/office/drawing/2014/main" id="{5C5F210C-76CE-8F42-AC5A-A6648148568A}"/>
              </a:ext>
            </a:extLst>
          </p:cNvPr>
          <p:cNvSpPr/>
          <p:nvPr/>
        </p:nvSpPr>
        <p:spPr>
          <a:xfrm>
            <a:off x="833788" y="3415815"/>
            <a:ext cx="1322557" cy="1149952"/>
          </a:xfrm>
          <a:prstGeom prst="roundRect">
            <a:avLst/>
          </a:prstGeom>
          <a:solidFill>
            <a:schemeClr val="bg1">
              <a:lumMod val="7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tx1"/>
                </a:solidFill>
              </a:rPr>
              <a:t>T5</a:t>
            </a:r>
          </a:p>
          <a:p>
            <a:pPr algn="ctr"/>
            <a:r>
              <a:rPr lang="en-US" sz="2800" dirty="0">
                <a:solidFill>
                  <a:schemeClr val="tx1"/>
                </a:solidFill>
              </a:rPr>
              <a:t>11B</a:t>
            </a:r>
          </a:p>
        </p:txBody>
      </p:sp>
      <p:sp>
        <p:nvSpPr>
          <p:cNvPr id="17" name="Rounded Rectangle 16">
            <a:extLst>
              <a:ext uri="{FF2B5EF4-FFF2-40B4-BE49-F238E27FC236}">
                <a16:creationId xmlns:a16="http://schemas.microsoft.com/office/drawing/2014/main" id="{3AF6CBFA-A263-F846-9A87-454F06E5E26C}"/>
              </a:ext>
            </a:extLst>
          </p:cNvPr>
          <p:cNvSpPr/>
          <p:nvPr/>
        </p:nvSpPr>
        <p:spPr>
          <a:xfrm>
            <a:off x="833788" y="5172105"/>
            <a:ext cx="1319369" cy="1149952"/>
          </a:xfrm>
          <a:prstGeom prst="roundRect">
            <a:avLst/>
          </a:prstGeom>
          <a:solidFill>
            <a:schemeClr val="bg1">
              <a:lumMod val="50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tx1"/>
                </a:solidFill>
              </a:rPr>
              <a:t>T5</a:t>
            </a:r>
          </a:p>
          <a:p>
            <a:pPr algn="ctr"/>
            <a:r>
              <a:rPr lang="en-US" sz="2800" dirty="0">
                <a:solidFill>
                  <a:schemeClr val="tx1"/>
                </a:solidFill>
              </a:rPr>
              <a:t>11B</a:t>
            </a:r>
          </a:p>
        </p:txBody>
      </p:sp>
      <p:cxnSp>
        <p:nvCxnSpPr>
          <p:cNvPr id="20" name="Straight Arrow Connector 8">
            <a:extLst>
              <a:ext uri="{FF2B5EF4-FFF2-40B4-BE49-F238E27FC236}">
                <a16:creationId xmlns:a16="http://schemas.microsoft.com/office/drawing/2014/main" id="{7162F307-A145-654A-BB83-72DD80B162A2}"/>
              </a:ext>
            </a:extLst>
          </p:cNvPr>
          <p:cNvCxnSpPr>
            <a:cxnSpLocks/>
          </p:cNvCxnSpPr>
          <p:nvPr/>
        </p:nvCxnSpPr>
        <p:spPr>
          <a:xfrm flipV="1">
            <a:off x="3544845" y="5038233"/>
            <a:ext cx="4350046" cy="687703"/>
          </a:xfrm>
          <a:prstGeom prst="curvedConnector3">
            <a:avLst>
              <a:gd name="adj1" fmla="val 50000"/>
            </a:avLst>
          </a:prstGeom>
          <a:ln w="38100">
            <a:solidFill>
              <a:srgbClr val="FF0000"/>
            </a:solidFill>
            <a:prstDash val="sysDot"/>
            <a:miter lim="800000"/>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8">
            <a:extLst>
              <a:ext uri="{FF2B5EF4-FFF2-40B4-BE49-F238E27FC236}">
                <a16:creationId xmlns:a16="http://schemas.microsoft.com/office/drawing/2014/main" id="{B24C3C64-43C1-EE46-8C18-96FDC7A534F7}"/>
              </a:ext>
            </a:extLst>
          </p:cNvPr>
          <p:cNvCxnSpPr>
            <a:cxnSpLocks/>
          </p:cNvCxnSpPr>
          <p:nvPr/>
        </p:nvCxnSpPr>
        <p:spPr>
          <a:xfrm>
            <a:off x="3530832" y="3990791"/>
            <a:ext cx="4458817" cy="690392"/>
          </a:xfrm>
          <a:prstGeom prst="curvedConnector3">
            <a:avLst>
              <a:gd name="adj1" fmla="val 50000"/>
            </a:avLst>
          </a:prstGeom>
          <a:ln w="38100">
            <a:solidFill>
              <a:srgbClr val="FF0000"/>
            </a:solidFill>
            <a:prstDash val="sysDot"/>
            <a:miter lim="800000"/>
            <a:headEnd type="triangle"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919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073-C90D-CA48-9548-723792DDCE9B}"/>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665AB75A-2F05-8944-8BDF-E8340334A77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8AD8FDD3-AF9E-B145-82FE-2EC38513E690}"/>
              </a:ext>
            </a:extLst>
          </p:cNvPr>
          <p:cNvSpPr/>
          <p:nvPr/>
        </p:nvSpPr>
        <p:spPr>
          <a:xfrm>
            <a:off x="2459890" y="1966515"/>
            <a:ext cx="658090" cy="581891"/>
          </a:xfrm>
          <a:prstGeom prst="roundRect">
            <a:avLst/>
          </a:prstGeom>
          <a:solidFill>
            <a:schemeClr val="bg1">
              <a:lumMod val="8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T5</a:t>
            </a:r>
          </a:p>
          <a:p>
            <a:pPr algn="ctr"/>
            <a:r>
              <a:rPr lang="en-US" sz="1400" dirty="0">
                <a:solidFill>
                  <a:schemeClr val="tx1"/>
                </a:solidFill>
              </a:rPr>
              <a:t>small</a:t>
            </a:r>
          </a:p>
        </p:txBody>
      </p:sp>
      <p:sp>
        <p:nvSpPr>
          <p:cNvPr id="5" name="Rounded Rectangle 4">
            <a:extLst>
              <a:ext uri="{FF2B5EF4-FFF2-40B4-BE49-F238E27FC236}">
                <a16:creationId xmlns:a16="http://schemas.microsoft.com/office/drawing/2014/main" id="{70C4DE3C-F469-B94B-91BB-7CB85E7B68AC}"/>
              </a:ext>
            </a:extLst>
          </p:cNvPr>
          <p:cNvSpPr/>
          <p:nvPr/>
        </p:nvSpPr>
        <p:spPr>
          <a:xfrm>
            <a:off x="6729572" y="1950212"/>
            <a:ext cx="658090" cy="581891"/>
          </a:xfrm>
          <a:prstGeom prst="roundRect">
            <a:avLst/>
          </a:prstGeom>
          <a:solidFill>
            <a:schemeClr val="bg1">
              <a:lumMod val="7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T5</a:t>
            </a:r>
          </a:p>
          <a:p>
            <a:pPr algn="ctr"/>
            <a:r>
              <a:rPr lang="en-US" sz="1400" dirty="0">
                <a:solidFill>
                  <a:schemeClr val="tx1"/>
                </a:solidFill>
              </a:rPr>
              <a:t>small</a:t>
            </a:r>
          </a:p>
        </p:txBody>
      </p:sp>
      <p:sp>
        <p:nvSpPr>
          <p:cNvPr id="6" name="Rounded Rectangle 5">
            <a:extLst>
              <a:ext uri="{FF2B5EF4-FFF2-40B4-BE49-F238E27FC236}">
                <a16:creationId xmlns:a16="http://schemas.microsoft.com/office/drawing/2014/main" id="{E5A8862F-2722-CE4E-95D6-129BA9E5E4F8}"/>
              </a:ext>
            </a:extLst>
          </p:cNvPr>
          <p:cNvSpPr/>
          <p:nvPr/>
        </p:nvSpPr>
        <p:spPr>
          <a:xfrm>
            <a:off x="10999255" y="1932913"/>
            <a:ext cx="658090" cy="581891"/>
          </a:xfrm>
          <a:prstGeom prst="roundRect">
            <a:avLst/>
          </a:prstGeom>
          <a:solidFill>
            <a:schemeClr val="bg1">
              <a:lumMod val="50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T5</a:t>
            </a:r>
          </a:p>
          <a:p>
            <a:pPr algn="ctr"/>
            <a:r>
              <a:rPr lang="en-US" sz="1400" dirty="0">
                <a:solidFill>
                  <a:schemeClr val="tx1"/>
                </a:solidFill>
              </a:rPr>
              <a:t>small</a:t>
            </a:r>
          </a:p>
        </p:txBody>
      </p:sp>
      <p:sp>
        <p:nvSpPr>
          <p:cNvPr id="7" name="Rounded Rectangle 6">
            <a:extLst>
              <a:ext uri="{FF2B5EF4-FFF2-40B4-BE49-F238E27FC236}">
                <a16:creationId xmlns:a16="http://schemas.microsoft.com/office/drawing/2014/main" id="{D6555ED8-DC3A-9C4A-82D1-0A377BD4807C}"/>
              </a:ext>
            </a:extLst>
          </p:cNvPr>
          <p:cNvSpPr/>
          <p:nvPr/>
        </p:nvSpPr>
        <p:spPr>
          <a:xfrm>
            <a:off x="833788" y="1665274"/>
            <a:ext cx="1322557" cy="1149952"/>
          </a:xfrm>
          <a:prstGeom prst="roundRect">
            <a:avLst/>
          </a:prstGeom>
          <a:solidFill>
            <a:schemeClr val="bg1">
              <a:lumMod val="8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tx1"/>
                </a:solidFill>
              </a:rPr>
              <a:t>T5</a:t>
            </a:r>
          </a:p>
          <a:p>
            <a:pPr algn="ctr"/>
            <a:r>
              <a:rPr lang="en-US" sz="2800" dirty="0">
                <a:solidFill>
                  <a:schemeClr val="tx1"/>
                </a:solidFill>
              </a:rPr>
              <a:t>11B</a:t>
            </a:r>
          </a:p>
        </p:txBody>
      </p:sp>
      <p:sp>
        <p:nvSpPr>
          <p:cNvPr id="8" name="Rounded Rectangle 7">
            <a:extLst>
              <a:ext uri="{FF2B5EF4-FFF2-40B4-BE49-F238E27FC236}">
                <a16:creationId xmlns:a16="http://schemas.microsoft.com/office/drawing/2014/main" id="{395DE9CC-60FE-3E41-9E93-CDE5DED27CA0}"/>
              </a:ext>
            </a:extLst>
          </p:cNvPr>
          <p:cNvSpPr/>
          <p:nvPr/>
        </p:nvSpPr>
        <p:spPr>
          <a:xfrm>
            <a:off x="5071448" y="1665274"/>
            <a:ext cx="1322557" cy="1149952"/>
          </a:xfrm>
          <a:prstGeom prst="roundRect">
            <a:avLst/>
          </a:prstGeom>
          <a:solidFill>
            <a:schemeClr val="bg1">
              <a:lumMod val="7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tx1"/>
                </a:solidFill>
              </a:rPr>
              <a:t>T5</a:t>
            </a:r>
          </a:p>
          <a:p>
            <a:pPr algn="ctr"/>
            <a:r>
              <a:rPr lang="en-US" sz="2800" dirty="0">
                <a:solidFill>
                  <a:schemeClr val="tx1"/>
                </a:solidFill>
              </a:rPr>
              <a:t>11B</a:t>
            </a:r>
          </a:p>
        </p:txBody>
      </p:sp>
      <p:sp>
        <p:nvSpPr>
          <p:cNvPr id="9" name="Rounded Rectangle 8">
            <a:extLst>
              <a:ext uri="{FF2B5EF4-FFF2-40B4-BE49-F238E27FC236}">
                <a16:creationId xmlns:a16="http://schemas.microsoft.com/office/drawing/2014/main" id="{399B11BA-3D1F-354F-96FD-5F46B8206B86}"/>
              </a:ext>
            </a:extLst>
          </p:cNvPr>
          <p:cNvSpPr/>
          <p:nvPr/>
        </p:nvSpPr>
        <p:spPr>
          <a:xfrm>
            <a:off x="9341131" y="1670027"/>
            <a:ext cx="1319369" cy="1149952"/>
          </a:xfrm>
          <a:prstGeom prst="roundRect">
            <a:avLst/>
          </a:prstGeom>
          <a:solidFill>
            <a:schemeClr val="bg1">
              <a:lumMod val="50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tx1"/>
                </a:solidFill>
              </a:rPr>
              <a:t>T5</a:t>
            </a:r>
          </a:p>
          <a:p>
            <a:pPr algn="ctr"/>
            <a:r>
              <a:rPr lang="en-US" sz="2800" dirty="0">
                <a:solidFill>
                  <a:schemeClr val="tx1"/>
                </a:solidFill>
              </a:rPr>
              <a:t>11B</a:t>
            </a:r>
          </a:p>
        </p:txBody>
      </p:sp>
      <p:pic>
        <p:nvPicPr>
          <p:cNvPr id="10" name="Picture 9" descr="Chart, line chart&#10;&#10;Description automatically generated">
            <a:extLst>
              <a:ext uri="{FF2B5EF4-FFF2-40B4-BE49-F238E27FC236}">
                <a16:creationId xmlns:a16="http://schemas.microsoft.com/office/drawing/2014/main" id="{1AE91A86-E2C6-384E-94C3-BF4B012F0295}"/>
              </a:ext>
            </a:extLst>
          </p:cNvPr>
          <p:cNvPicPr>
            <a:picLocks noChangeAspect="1"/>
          </p:cNvPicPr>
          <p:nvPr/>
        </p:nvPicPr>
        <p:blipFill>
          <a:blip r:embed="rId3"/>
          <a:stretch>
            <a:fillRect/>
          </a:stretch>
        </p:blipFill>
        <p:spPr>
          <a:xfrm>
            <a:off x="3324" y="3663985"/>
            <a:ext cx="4187786" cy="2716023"/>
          </a:xfrm>
          <a:prstGeom prst="rect">
            <a:avLst/>
          </a:prstGeom>
        </p:spPr>
      </p:pic>
      <p:pic>
        <p:nvPicPr>
          <p:cNvPr id="11" name="Picture 10" descr="Chart, line chart&#10;&#10;Description automatically generated">
            <a:extLst>
              <a:ext uri="{FF2B5EF4-FFF2-40B4-BE49-F238E27FC236}">
                <a16:creationId xmlns:a16="http://schemas.microsoft.com/office/drawing/2014/main" id="{47FDD585-1AE4-9C4A-A550-32B6376E11E0}"/>
              </a:ext>
            </a:extLst>
          </p:cNvPr>
          <p:cNvPicPr>
            <a:picLocks noChangeAspect="1"/>
          </p:cNvPicPr>
          <p:nvPr/>
        </p:nvPicPr>
        <p:blipFill>
          <a:blip r:embed="rId4"/>
          <a:stretch>
            <a:fillRect/>
          </a:stretch>
        </p:blipFill>
        <p:spPr>
          <a:xfrm>
            <a:off x="4191110" y="3568448"/>
            <a:ext cx="3979312" cy="3182351"/>
          </a:xfrm>
          <a:prstGeom prst="rect">
            <a:avLst/>
          </a:prstGeom>
        </p:spPr>
      </p:pic>
      <p:pic>
        <p:nvPicPr>
          <p:cNvPr id="12" name="Picture 11" descr="Chart, line chart&#10;&#10;Description automatically generated">
            <a:extLst>
              <a:ext uri="{FF2B5EF4-FFF2-40B4-BE49-F238E27FC236}">
                <a16:creationId xmlns:a16="http://schemas.microsoft.com/office/drawing/2014/main" id="{4C8F7559-691F-FD45-B6B2-0DCEDE2AB434}"/>
              </a:ext>
            </a:extLst>
          </p:cNvPr>
          <p:cNvPicPr>
            <a:picLocks noChangeAspect="1"/>
          </p:cNvPicPr>
          <p:nvPr/>
        </p:nvPicPr>
        <p:blipFill>
          <a:blip r:embed="rId5"/>
          <a:stretch>
            <a:fillRect/>
          </a:stretch>
        </p:blipFill>
        <p:spPr>
          <a:xfrm>
            <a:off x="8249435" y="3568448"/>
            <a:ext cx="4112402" cy="3100462"/>
          </a:xfrm>
          <a:prstGeom prst="rect">
            <a:avLst/>
          </a:prstGeom>
        </p:spPr>
      </p:pic>
    </p:spTree>
    <p:extLst>
      <p:ext uri="{BB962C8B-B14F-4D97-AF65-F5344CB8AC3E}">
        <p14:creationId xmlns:p14="http://schemas.microsoft.com/office/powerpoint/2010/main" val="4005110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073-C90D-CA48-9548-723792DDCE9B}"/>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665AB75A-2F05-8944-8BDF-E8340334A77D}"/>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8AD8FDD3-AF9E-B145-82FE-2EC38513E690}"/>
              </a:ext>
            </a:extLst>
          </p:cNvPr>
          <p:cNvSpPr/>
          <p:nvPr/>
        </p:nvSpPr>
        <p:spPr>
          <a:xfrm>
            <a:off x="2459890" y="1966515"/>
            <a:ext cx="658090" cy="581891"/>
          </a:xfrm>
          <a:prstGeom prst="roundRect">
            <a:avLst/>
          </a:prstGeom>
          <a:solidFill>
            <a:schemeClr val="bg1">
              <a:lumMod val="8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T5</a:t>
            </a:r>
          </a:p>
          <a:p>
            <a:pPr algn="ctr"/>
            <a:r>
              <a:rPr lang="en-US" sz="1400" dirty="0">
                <a:solidFill>
                  <a:schemeClr val="tx1"/>
                </a:solidFill>
              </a:rPr>
              <a:t>small</a:t>
            </a:r>
          </a:p>
        </p:txBody>
      </p:sp>
      <p:sp>
        <p:nvSpPr>
          <p:cNvPr id="5" name="Rounded Rectangle 4">
            <a:extLst>
              <a:ext uri="{FF2B5EF4-FFF2-40B4-BE49-F238E27FC236}">
                <a16:creationId xmlns:a16="http://schemas.microsoft.com/office/drawing/2014/main" id="{70C4DE3C-F469-B94B-91BB-7CB85E7B68AC}"/>
              </a:ext>
            </a:extLst>
          </p:cNvPr>
          <p:cNvSpPr/>
          <p:nvPr/>
        </p:nvSpPr>
        <p:spPr>
          <a:xfrm>
            <a:off x="6729572" y="1950212"/>
            <a:ext cx="658090" cy="581891"/>
          </a:xfrm>
          <a:prstGeom prst="roundRect">
            <a:avLst/>
          </a:prstGeom>
          <a:solidFill>
            <a:schemeClr val="bg1">
              <a:lumMod val="7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T5</a:t>
            </a:r>
          </a:p>
          <a:p>
            <a:pPr algn="ctr"/>
            <a:r>
              <a:rPr lang="en-US" sz="1400" dirty="0">
                <a:solidFill>
                  <a:schemeClr val="tx1"/>
                </a:solidFill>
              </a:rPr>
              <a:t>small</a:t>
            </a:r>
          </a:p>
        </p:txBody>
      </p:sp>
      <p:sp>
        <p:nvSpPr>
          <p:cNvPr id="6" name="Rounded Rectangle 5">
            <a:extLst>
              <a:ext uri="{FF2B5EF4-FFF2-40B4-BE49-F238E27FC236}">
                <a16:creationId xmlns:a16="http://schemas.microsoft.com/office/drawing/2014/main" id="{E5A8862F-2722-CE4E-95D6-129BA9E5E4F8}"/>
              </a:ext>
            </a:extLst>
          </p:cNvPr>
          <p:cNvSpPr/>
          <p:nvPr/>
        </p:nvSpPr>
        <p:spPr>
          <a:xfrm>
            <a:off x="10999255" y="1932913"/>
            <a:ext cx="658090" cy="581891"/>
          </a:xfrm>
          <a:prstGeom prst="roundRect">
            <a:avLst/>
          </a:prstGeom>
          <a:solidFill>
            <a:schemeClr val="bg1">
              <a:lumMod val="50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1"/>
                </a:solidFill>
              </a:rPr>
              <a:t>T5</a:t>
            </a:r>
          </a:p>
          <a:p>
            <a:pPr algn="ctr"/>
            <a:r>
              <a:rPr lang="en-US" sz="1400" dirty="0">
                <a:solidFill>
                  <a:schemeClr val="tx1"/>
                </a:solidFill>
              </a:rPr>
              <a:t>small</a:t>
            </a:r>
          </a:p>
        </p:txBody>
      </p:sp>
      <p:sp>
        <p:nvSpPr>
          <p:cNvPr id="7" name="Rounded Rectangle 6">
            <a:extLst>
              <a:ext uri="{FF2B5EF4-FFF2-40B4-BE49-F238E27FC236}">
                <a16:creationId xmlns:a16="http://schemas.microsoft.com/office/drawing/2014/main" id="{D6555ED8-DC3A-9C4A-82D1-0A377BD4807C}"/>
              </a:ext>
            </a:extLst>
          </p:cNvPr>
          <p:cNvSpPr/>
          <p:nvPr/>
        </p:nvSpPr>
        <p:spPr>
          <a:xfrm>
            <a:off x="833788" y="1665274"/>
            <a:ext cx="1322557" cy="1149952"/>
          </a:xfrm>
          <a:prstGeom prst="roundRect">
            <a:avLst/>
          </a:prstGeom>
          <a:solidFill>
            <a:schemeClr val="bg1">
              <a:lumMod val="8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tx1"/>
                </a:solidFill>
              </a:rPr>
              <a:t>T5</a:t>
            </a:r>
          </a:p>
          <a:p>
            <a:pPr algn="ctr"/>
            <a:r>
              <a:rPr lang="en-US" sz="2800" dirty="0">
                <a:solidFill>
                  <a:schemeClr val="tx1"/>
                </a:solidFill>
              </a:rPr>
              <a:t>11B</a:t>
            </a:r>
          </a:p>
        </p:txBody>
      </p:sp>
      <p:sp>
        <p:nvSpPr>
          <p:cNvPr id="8" name="Rounded Rectangle 7">
            <a:extLst>
              <a:ext uri="{FF2B5EF4-FFF2-40B4-BE49-F238E27FC236}">
                <a16:creationId xmlns:a16="http://schemas.microsoft.com/office/drawing/2014/main" id="{395DE9CC-60FE-3E41-9E93-CDE5DED27CA0}"/>
              </a:ext>
            </a:extLst>
          </p:cNvPr>
          <p:cNvSpPr/>
          <p:nvPr/>
        </p:nvSpPr>
        <p:spPr>
          <a:xfrm>
            <a:off x="5071448" y="1665274"/>
            <a:ext cx="1322557" cy="1149952"/>
          </a:xfrm>
          <a:prstGeom prst="roundRect">
            <a:avLst/>
          </a:prstGeom>
          <a:solidFill>
            <a:schemeClr val="bg1">
              <a:lumMod val="75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tx1"/>
                </a:solidFill>
              </a:rPr>
              <a:t>T5</a:t>
            </a:r>
          </a:p>
          <a:p>
            <a:pPr algn="ctr"/>
            <a:r>
              <a:rPr lang="en-US" sz="2800" dirty="0">
                <a:solidFill>
                  <a:schemeClr val="tx1"/>
                </a:solidFill>
              </a:rPr>
              <a:t>11B</a:t>
            </a:r>
          </a:p>
        </p:txBody>
      </p:sp>
      <p:sp>
        <p:nvSpPr>
          <p:cNvPr id="9" name="Rounded Rectangle 8">
            <a:extLst>
              <a:ext uri="{FF2B5EF4-FFF2-40B4-BE49-F238E27FC236}">
                <a16:creationId xmlns:a16="http://schemas.microsoft.com/office/drawing/2014/main" id="{399B11BA-3D1F-354F-96FD-5F46B8206B86}"/>
              </a:ext>
            </a:extLst>
          </p:cNvPr>
          <p:cNvSpPr/>
          <p:nvPr/>
        </p:nvSpPr>
        <p:spPr>
          <a:xfrm>
            <a:off x="9341131" y="1670027"/>
            <a:ext cx="1319369" cy="1149952"/>
          </a:xfrm>
          <a:prstGeom prst="roundRect">
            <a:avLst/>
          </a:prstGeom>
          <a:solidFill>
            <a:schemeClr val="bg1">
              <a:lumMod val="50000"/>
            </a:schemeClr>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olidFill>
                  <a:schemeClr val="tx1"/>
                </a:solidFill>
              </a:rPr>
              <a:t>T5</a:t>
            </a:r>
          </a:p>
          <a:p>
            <a:pPr algn="ctr"/>
            <a:r>
              <a:rPr lang="en-US" sz="2800" dirty="0">
                <a:solidFill>
                  <a:schemeClr val="tx1"/>
                </a:solidFill>
              </a:rPr>
              <a:t>11B</a:t>
            </a:r>
          </a:p>
        </p:txBody>
      </p:sp>
      <p:pic>
        <p:nvPicPr>
          <p:cNvPr id="10" name="Picture 9" descr="Chart, line chart&#10;&#10;Description automatically generated">
            <a:extLst>
              <a:ext uri="{FF2B5EF4-FFF2-40B4-BE49-F238E27FC236}">
                <a16:creationId xmlns:a16="http://schemas.microsoft.com/office/drawing/2014/main" id="{1AE91A86-E2C6-384E-94C3-BF4B012F0295}"/>
              </a:ext>
            </a:extLst>
          </p:cNvPr>
          <p:cNvPicPr>
            <a:picLocks noChangeAspect="1"/>
          </p:cNvPicPr>
          <p:nvPr/>
        </p:nvPicPr>
        <p:blipFill>
          <a:blip r:embed="rId3"/>
          <a:stretch>
            <a:fillRect/>
          </a:stretch>
        </p:blipFill>
        <p:spPr>
          <a:xfrm>
            <a:off x="3324" y="3663985"/>
            <a:ext cx="4187786" cy="2716023"/>
          </a:xfrm>
          <a:prstGeom prst="rect">
            <a:avLst/>
          </a:prstGeom>
        </p:spPr>
      </p:pic>
      <p:pic>
        <p:nvPicPr>
          <p:cNvPr id="11" name="Picture 10" descr="Chart, line chart&#10;&#10;Description automatically generated">
            <a:extLst>
              <a:ext uri="{FF2B5EF4-FFF2-40B4-BE49-F238E27FC236}">
                <a16:creationId xmlns:a16="http://schemas.microsoft.com/office/drawing/2014/main" id="{47FDD585-1AE4-9C4A-A550-32B6376E11E0}"/>
              </a:ext>
            </a:extLst>
          </p:cNvPr>
          <p:cNvPicPr>
            <a:picLocks noChangeAspect="1"/>
          </p:cNvPicPr>
          <p:nvPr/>
        </p:nvPicPr>
        <p:blipFill>
          <a:blip r:embed="rId4"/>
          <a:stretch>
            <a:fillRect/>
          </a:stretch>
        </p:blipFill>
        <p:spPr>
          <a:xfrm>
            <a:off x="4191110" y="3568448"/>
            <a:ext cx="3979312" cy="3182351"/>
          </a:xfrm>
          <a:prstGeom prst="rect">
            <a:avLst/>
          </a:prstGeom>
        </p:spPr>
      </p:pic>
      <p:pic>
        <p:nvPicPr>
          <p:cNvPr id="12" name="Picture 11" descr="Chart, line chart&#10;&#10;Description automatically generated">
            <a:extLst>
              <a:ext uri="{FF2B5EF4-FFF2-40B4-BE49-F238E27FC236}">
                <a16:creationId xmlns:a16="http://schemas.microsoft.com/office/drawing/2014/main" id="{4C8F7559-691F-FD45-B6B2-0DCEDE2AB434}"/>
              </a:ext>
            </a:extLst>
          </p:cNvPr>
          <p:cNvPicPr>
            <a:picLocks noChangeAspect="1"/>
          </p:cNvPicPr>
          <p:nvPr/>
        </p:nvPicPr>
        <p:blipFill>
          <a:blip r:embed="rId5"/>
          <a:stretch>
            <a:fillRect/>
          </a:stretch>
        </p:blipFill>
        <p:spPr>
          <a:xfrm>
            <a:off x="8249435" y="3568448"/>
            <a:ext cx="4112402" cy="3100462"/>
          </a:xfrm>
          <a:prstGeom prst="rect">
            <a:avLst/>
          </a:prstGeom>
        </p:spPr>
      </p:pic>
    </p:spTree>
    <p:extLst>
      <p:ext uri="{BB962C8B-B14F-4D97-AF65-F5344CB8AC3E}">
        <p14:creationId xmlns:p14="http://schemas.microsoft.com/office/powerpoint/2010/main" val="2245501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ED8F-5C8C-5B40-A6AA-C319EFDF9B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430DD6-A95E-6842-927E-8B484892DF26}"/>
              </a:ext>
            </a:extLst>
          </p:cNvPr>
          <p:cNvSpPr>
            <a:spLocks noGrp="1"/>
          </p:cNvSpPr>
          <p:nvPr>
            <p:ph idx="1"/>
          </p:nvPr>
        </p:nvSpPr>
        <p:spPr/>
        <p:txBody>
          <a:bodyPr/>
          <a:lstStyle/>
          <a:p>
            <a:endParaRPr lang="en-US" dirty="0"/>
          </a:p>
        </p:txBody>
      </p:sp>
      <p:sp>
        <p:nvSpPr>
          <p:cNvPr id="4" name="Rounded Rectangle 3">
            <a:extLst>
              <a:ext uri="{FF2B5EF4-FFF2-40B4-BE49-F238E27FC236}">
                <a16:creationId xmlns:a16="http://schemas.microsoft.com/office/drawing/2014/main" id="{50D16612-86CB-3D45-B056-06BC27B38EAE}"/>
              </a:ext>
            </a:extLst>
          </p:cNvPr>
          <p:cNvSpPr/>
          <p:nvPr/>
        </p:nvSpPr>
        <p:spPr>
          <a:xfrm>
            <a:off x="477672" y="681037"/>
            <a:ext cx="6318913" cy="2292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Q1 </a:t>
            </a:r>
            <a:r>
              <a:rPr lang="en-US" sz="3200" dirty="0"/>
              <a:t>(</a:t>
            </a:r>
            <a:r>
              <a:rPr lang="en-US" sz="3200" i="1" dirty="0">
                <a:solidFill>
                  <a:srgbClr val="FFC7D1"/>
                </a:solidFill>
              </a:rPr>
              <a:t>benefit of </a:t>
            </a:r>
            <a:r>
              <a:rPr lang="en-US" sz="3200" b="1" i="1" dirty="0">
                <a:solidFill>
                  <a:srgbClr val="FFC7D1"/>
                </a:solidFill>
              </a:rPr>
              <a:t>pre-training</a:t>
            </a:r>
            <a:r>
              <a:rPr lang="en-US" sz="3200" dirty="0"/>
              <a:t>):  </a:t>
            </a:r>
          </a:p>
          <a:p>
            <a:pPr algn="ctr"/>
            <a:r>
              <a:rPr lang="en-US" sz="3200" dirty="0"/>
              <a:t>Model pre-training is surprisingly effective on the </a:t>
            </a:r>
            <a:r>
              <a:rPr lang="en-US" sz="3200" u="sng" dirty="0"/>
              <a:t>snippet</a:t>
            </a:r>
            <a:r>
              <a:rPr lang="en-US" sz="3200" dirty="0"/>
              <a:t> and </a:t>
            </a:r>
            <a:r>
              <a:rPr lang="en-US" sz="3200" u="sng" dirty="0"/>
              <a:t>collection </a:t>
            </a:r>
            <a:r>
              <a:rPr lang="en-US" sz="3200" dirty="0"/>
              <a:t>answers. </a:t>
            </a:r>
          </a:p>
        </p:txBody>
      </p:sp>
      <p:sp>
        <p:nvSpPr>
          <p:cNvPr id="5" name="Rounded Rectangle 4">
            <a:extLst>
              <a:ext uri="{FF2B5EF4-FFF2-40B4-BE49-F238E27FC236}">
                <a16:creationId xmlns:a16="http://schemas.microsoft.com/office/drawing/2014/main" id="{5D5C5F5D-CEB6-9241-99E6-A89F74FAEDF0}"/>
              </a:ext>
            </a:extLst>
          </p:cNvPr>
          <p:cNvSpPr/>
          <p:nvPr/>
        </p:nvSpPr>
        <p:spPr>
          <a:xfrm>
            <a:off x="2565778" y="2401652"/>
            <a:ext cx="6318913" cy="2292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Q2 </a:t>
            </a:r>
            <a:r>
              <a:rPr lang="en-US" sz="3200" dirty="0"/>
              <a:t>(</a:t>
            </a:r>
            <a:r>
              <a:rPr lang="en-US" sz="3200" i="1" dirty="0">
                <a:solidFill>
                  <a:srgbClr val="FFC7D1"/>
                </a:solidFill>
              </a:rPr>
              <a:t>benefit of </a:t>
            </a:r>
            <a:r>
              <a:rPr lang="en-US" sz="3200" b="1" i="1" dirty="0">
                <a:solidFill>
                  <a:srgbClr val="FFC7D1"/>
                </a:solidFill>
              </a:rPr>
              <a:t>labeled data</a:t>
            </a:r>
            <a:r>
              <a:rPr lang="en-US" sz="3200" dirty="0"/>
              <a:t>):  </a:t>
            </a:r>
          </a:p>
          <a:p>
            <a:pPr algn="ctr"/>
            <a:r>
              <a:rPr lang="en-US" sz="3200" dirty="0"/>
              <a:t>Labeled data is more helpful for </a:t>
            </a:r>
            <a:r>
              <a:rPr lang="en-US" sz="3200" u="sng" dirty="0"/>
              <a:t>short</a:t>
            </a:r>
            <a:r>
              <a:rPr lang="en-US" sz="3200" dirty="0"/>
              <a:t> answer questions. </a:t>
            </a:r>
          </a:p>
        </p:txBody>
      </p:sp>
      <p:sp>
        <p:nvSpPr>
          <p:cNvPr id="6" name="Rounded Rectangle 5">
            <a:extLst>
              <a:ext uri="{FF2B5EF4-FFF2-40B4-BE49-F238E27FC236}">
                <a16:creationId xmlns:a16="http://schemas.microsoft.com/office/drawing/2014/main" id="{B10F92D9-ECF8-064A-B344-52DEC4E597B7}"/>
              </a:ext>
            </a:extLst>
          </p:cNvPr>
          <p:cNvSpPr/>
          <p:nvPr/>
        </p:nvSpPr>
        <p:spPr>
          <a:xfrm>
            <a:off x="5613779" y="4513085"/>
            <a:ext cx="6318913" cy="22928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Q3 </a:t>
            </a:r>
            <a:r>
              <a:rPr lang="en-US" sz="3200" dirty="0"/>
              <a:t>(</a:t>
            </a:r>
            <a:r>
              <a:rPr lang="en-US" sz="3200" i="1" dirty="0">
                <a:solidFill>
                  <a:srgbClr val="FFC7D1"/>
                </a:solidFill>
              </a:rPr>
              <a:t>benefit of </a:t>
            </a:r>
            <a:r>
              <a:rPr lang="en-US" sz="3200" b="1" i="1" dirty="0">
                <a:solidFill>
                  <a:srgbClr val="FFC7D1"/>
                </a:solidFill>
              </a:rPr>
              <a:t>model size</a:t>
            </a:r>
            <a:r>
              <a:rPr lang="en-US" sz="3200" dirty="0"/>
              <a:t>):  </a:t>
            </a:r>
          </a:p>
          <a:p>
            <a:pPr algn="ctr"/>
            <a:r>
              <a:rPr lang="en-US" sz="3200" dirty="0"/>
              <a:t>Model size is more helpful for </a:t>
            </a:r>
            <a:r>
              <a:rPr lang="en-US" sz="3200" u="sng" dirty="0"/>
              <a:t>snippet</a:t>
            </a:r>
            <a:r>
              <a:rPr lang="en-US" sz="3200" dirty="0"/>
              <a:t> and </a:t>
            </a:r>
            <a:r>
              <a:rPr lang="en-US" sz="3200" u="sng" dirty="0"/>
              <a:t>collection </a:t>
            </a:r>
            <a:r>
              <a:rPr lang="en-US" sz="3200" dirty="0"/>
              <a:t>answer questions. </a:t>
            </a:r>
          </a:p>
        </p:txBody>
      </p:sp>
      <p:pic>
        <p:nvPicPr>
          <p:cNvPr id="8194" name="Picture 2" descr="Magnifier Glass Icons - Download Free Vector Icons | Noun Project">
            <a:extLst>
              <a:ext uri="{FF2B5EF4-FFF2-40B4-BE49-F238E27FC236}">
                <a16:creationId xmlns:a16="http://schemas.microsoft.com/office/drawing/2014/main" id="{9BEA743E-5137-9540-B74C-567DE24B5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9246" y="1344139"/>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820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073-C90D-CA48-9548-723792DDCE9B}"/>
              </a:ext>
            </a:extLst>
          </p:cNvPr>
          <p:cNvSpPr>
            <a:spLocks noGrp="1"/>
          </p:cNvSpPr>
          <p:nvPr>
            <p:ph type="title"/>
          </p:nvPr>
        </p:nvSpPr>
        <p:spPr/>
        <p:txBody>
          <a:bodyPr/>
          <a:lstStyle/>
          <a:p>
            <a:r>
              <a:rPr lang="en-US" dirty="0"/>
              <a:t>Summary of Experiments</a:t>
            </a:r>
          </a:p>
        </p:txBody>
      </p:sp>
      <p:sp>
        <p:nvSpPr>
          <p:cNvPr id="3" name="Content Placeholder 2">
            <a:extLst>
              <a:ext uri="{FF2B5EF4-FFF2-40B4-BE49-F238E27FC236}">
                <a16:creationId xmlns:a16="http://schemas.microsoft.com/office/drawing/2014/main" id="{665AB75A-2F05-8944-8BDF-E8340334A77D}"/>
              </a:ext>
            </a:extLst>
          </p:cNvPr>
          <p:cNvSpPr>
            <a:spLocks noGrp="1"/>
          </p:cNvSpPr>
          <p:nvPr>
            <p:ph idx="1"/>
          </p:nvPr>
        </p:nvSpPr>
        <p:spPr/>
        <p:txBody>
          <a:bodyPr/>
          <a:lstStyle/>
          <a:p>
            <a:r>
              <a:rPr lang="en-US" dirty="0"/>
              <a:t>Fine-tune T5 [</a:t>
            </a:r>
            <a:r>
              <a:rPr lang="en-US" dirty="0" err="1"/>
              <a:t>Raffel</a:t>
            </a:r>
            <a:r>
              <a:rPr lang="en-US" dirty="0"/>
              <a:t> et al., 2020] </a:t>
            </a:r>
          </a:p>
          <a:p>
            <a:pPr lvl="1"/>
            <a:r>
              <a:rPr lang="en-US" dirty="0"/>
              <a:t>Extreme sizes: “11B” and “small”</a:t>
            </a:r>
          </a:p>
          <a:p>
            <a:endParaRPr lang="en-US" dirty="0"/>
          </a:p>
          <a:p>
            <a:r>
              <a:rPr lang="en-US" dirty="0"/>
              <a:t>Different amounts of supervision: </a:t>
            </a:r>
          </a:p>
          <a:p>
            <a:pPr lvl="1"/>
            <a:r>
              <a:rPr lang="en-US" dirty="0"/>
              <a:t>2k, 20k, 200k</a:t>
            </a:r>
          </a:p>
          <a:p>
            <a:endParaRPr lang="en-US" dirty="0"/>
          </a:p>
          <a:p>
            <a:r>
              <a:rPr lang="en-US" dirty="0"/>
              <a:t>Evaluation: automatic and human </a:t>
            </a:r>
          </a:p>
        </p:txBody>
      </p:sp>
      <p:graphicFrame>
        <p:nvGraphicFramePr>
          <p:cNvPr id="4" name="Table 10">
            <a:extLst>
              <a:ext uri="{FF2B5EF4-FFF2-40B4-BE49-F238E27FC236}">
                <a16:creationId xmlns:a16="http://schemas.microsoft.com/office/drawing/2014/main" id="{7FC38280-0CDC-734E-9B0F-6D206633C3C1}"/>
              </a:ext>
            </a:extLst>
          </p:cNvPr>
          <p:cNvGraphicFramePr>
            <a:graphicFrameLocks noGrp="1"/>
          </p:cNvGraphicFramePr>
          <p:nvPr/>
        </p:nvGraphicFramePr>
        <p:xfrm>
          <a:off x="8173429" y="2240250"/>
          <a:ext cx="3000022" cy="3048000"/>
        </p:xfrm>
        <a:graphic>
          <a:graphicData uri="http://schemas.openxmlformats.org/drawingml/2006/table">
            <a:tbl>
              <a:tblPr firstRow="1" bandRow="1">
                <a:tableStyleId>{5C22544A-7EE6-4342-B048-85BDC9FD1C3A}</a:tableStyleId>
              </a:tblPr>
              <a:tblGrid>
                <a:gridCol w="2025382">
                  <a:extLst>
                    <a:ext uri="{9D8B030D-6E8A-4147-A177-3AD203B41FA5}">
                      <a16:colId xmlns:a16="http://schemas.microsoft.com/office/drawing/2014/main" val="2404342875"/>
                    </a:ext>
                  </a:extLst>
                </a:gridCol>
                <a:gridCol w="974640">
                  <a:extLst>
                    <a:ext uri="{9D8B030D-6E8A-4147-A177-3AD203B41FA5}">
                      <a16:colId xmlns:a16="http://schemas.microsoft.com/office/drawing/2014/main" val="1550917578"/>
                    </a:ext>
                  </a:extLst>
                </a:gridCol>
              </a:tblGrid>
              <a:tr h="0">
                <a:tc>
                  <a:txBody>
                    <a:bodyPr/>
                    <a:lstStyle/>
                    <a:p>
                      <a:pPr algn="ctr"/>
                      <a:r>
                        <a:rPr lang="en-US" sz="2000" dirty="0"/>
                        <a:t>Answer types</a:t>
                      </a:r>
                    </a:p>
                  </a:txBody>
                  <a:tcPr anchor="ctr"/>
                </a:tc>
                <a:tc>
                  <a:txBody>
                    <a:bodyPr/>
                    <a:lstStyle/>
                    <a:p>
                      <a:pPr algn="ctr"/>
                      <a:r>
                        <a:rPr lang="en-US" sz="2000" dirty="0"/>
                        <a:t>Count</a:t>
                      </a:r>
                    </a:p>
                  </a:txBody>
                  <a:tcPr anchor="ctr"/>
                </a:tc>
                <a:extLst>
                  <a:ext uri="{0D108BD9-81ED-4DB2-BD59-A6C34878D82A}">
                    <a16:rowId xmlns:a16="http://schemas.microsoft.com/office/drawing/2014/main" val="466249813"/>
                  </a:ext>
                </a:extLst>
              </a:tr>
              <a:tr h="228618">
                <a:tc>
                  <a:txBody>
                    <a:bodyPr/>
                    <a:lstStyle/>
                    <a:p>
                      <a:pPr algn="l"/>
                      <a:r>
                        <a:rPr lang="en-US" sz="2000" b="1" dirty="0">
                          <a:solidFill>
                            <a:srgbClr val="FF0000"/>
                          </a:solidFill>
                        </a:rPr>
                        <a:t>Short</a:t>
                      </a:r>
                      <a:r>
                        <a:rPr lang="en-US" sz="2000" dirty="0"/>
                        <a:t> answers </a:t>
                      </a:r>
                    </a:p>
                  </a:txBody>
                  <a:tcPr anchor="ctr"/>
                </a:tc>
                <a:tc>
                  <a:txBody>
                    <a:bodyPr/>
                    <a:lstStyle/>
                    <a:p>
                      <a:pPr algn="ctr"/>
                      <a:r>
                        <a:rPr lang="en-US" sz="2000" dirty="0"/>
                        <a:t>275k</a:t>
                      </a:r>
                    </a:p>
                  </a:txBody>
                  <a:tcPr anchor="ctr"/>
                </a:tc>
                <a:extLst>
                  <a:ext uri="{0D108BD9-81ED-4DB2-BD59-A6C34878D82A}">
                    <a16:rowId xmlns:a16="http://schemas.microsoft.com/office/drawing/2014/main" val="1665781136"/>
                  </a:ext>
                </a:extLst>
              </a:tr>
              <a:tr h="207834">
                <a:tc>
                  <a:txBody>
                    <a:bodyPr/>
                    <a:lstStyle/>
                    <a:p>
                      <a:pPr algn="l"/>
                      <a:r>
                        <a:rPr lang="en-US" sz="1800"/>
                        <a:t>  ↳  unit conversion</a:t>
                      </a:r>
                      <a:endParaRPr lang="en-US" sz="1800" dirty="0"/>
                    </a:p>
                  </a:txBody>
                  <a:tcPr anchor="ctr"/>
                </a:tc>
                <a:tc>
                  <a:txBody>
                    <a:bodyPr/>
                    <a:lstStyle/>
                    <a:p>
                      <a:pPr algn="ctr"/>
                      <a:r>
                        <a:rPr lang="en-US" sz="1800"/>
                        <a:t>45k</a:t>
                      </a:r>
                      <a:endParaRPr lang="en-US" sz="1800" dirty="0"/>
                    </a:p>
                  </a:txBody>
                  <a:tcPr anchor="ctr"/>
                </a:tc>
                <a:extLst>
                  <a:ext uri="{0D108BD9-81ED-4DB2-BD59-A6C34878D82A}">
                    <a16:rowId xmlns:a16="http://schemas.microsoft.com/office/drawing/2014/main" val="1636406513"/>
                  </a:ext>
                </a:extLst>
              </a:tr>
              <a:tr h="207834">
                <a:tc>
                  <a:txBody>
                    <a:bodyPr/>
                    <a:lstStyle/>
                    <a:p>
                      <a:pPr algn="l"/>
                      <a:r>
                        <a:rPr lang="en-US" sz="1800"/>
                        <a:t> ↳  time conversion</a:t>
                      </a:r>
                      <a:endParaRPr lang="en-US" sz="1800" dirty="0"/>
                    </a:p>
                  </a:txBody>
                  <a:tcPr anchor="ctr"/>
                </a:tc>
                <a:tc>
                  <a:txBody>
                    <a:bodyPr/>
                    <a:lstStyle/>
                    <a:p>
                      <a:pPr algn="ctr"/>
                      <a:r>
                        <a:rPr lang="en-US" sz="1800"/>
                        <a:t>2.5k</a:t>
                      </a:r>
                      <a:endParaRPr lang="en-US" sz="1800" dirty="0"/>
                    </a:p>
                  </a:txBody>
                  <a:tcPr anchor="ctr"/>
                </a:tc>
                <a:extLst>
                  <a:ext uri="{0D108BD9-81ED-4DB2-BD59-A6C34878D82A}">
                    <a16:rowId xmlns:a16="http://schemas.microsoft.com/office/drawing/2014/main" val="2087454553"/>
                  </a:ext>
                </a:extLst>
              </a:tr>
              <a:tr h="207834">
                <a:tc>
                  <a:txBody>
                    <a:bodyPr/>
                    <a:lstStyle/>
                    <a:p>
                      <a:pPr algn="l"/>
                      <a:r>
                        <a:rPr lang="en-US" sz="1800"/>
                        <a:t> ↳  knowledge</a:t>
                      </a:r>
                      <a:endParaRPr lang="en-US" sz="1800" dirty="0"/>
                    </a:p>
                  </a:txBody>
                  <a:tcPr anchor="ctr"/>
                </a:tc>
                <a:tc>
                  <a:txBody>
                    <a:bodyPr/>
                    <a:lstStyle/>
                    <a:p>
                      <a:pPr algn="ctr"/>
                      <a:r>
                        <a:rPr lang="en-US" sz="1800"/>
                        <a:t>32k</a:t>
                      </a:r>
                      <a:endParaRPr lang="en-US" sz="1800" dirty="0"/>
                    </a:p>
                  </a:txBody>
                  <a:tcPr anchor="ctr"/>
                </a:tc>
                <a:extLst>
                  <a:ext uri="{0D108BD9-81ED-4DB2-BD59-A6C34878D82A}">
                    <a16:rowId xmlns:a16="http://schemas.microsoft.com/office/drawing/2014/main" val="1127154225"/>
                  </a:ext>
                </a:extLst>
              </a:tr>
              <a:tr h="207834">
                <a:tc>
                  <a:txBody>
                    <a:bodyPr/>
                    <a:lstStyle/>
                    <a:p>
                      <a:pPr algn="l"/>
                      <a:r>
                        <a:rPr lang="en-US" sz="1800"/>
                        <a:t> ↳  snippet (short)</a:t>
                      </a:r>
                      <a:endParaRPr lang="en-US" sz="1800" dirty="0"/>
                    </a:p>
                  </a:txBody>
                  <a:tcPr anchor="ctr"/>
                </a:tc>
                <a:tc>
                  <a:txBody>
                    <a:bodyPr/>
                    <a:lstStyle/>
                    <a:p>
                      <a:pPr algn="ctr"/>
                      <a:r>
                        <a:rPr lang="en-US" sz="1800" dirty="0"/>
                        <a:t>196k</a:t>
                      </a:r>
                    </a:p>
                  </a:txBody>
                  <a:tcPr anchor="ctr"/>
                </a:tc>
                <a:extLst>
                  <a:ext uri="{0D108BD9-81ED-4DB2-BD59-A6C34878D82A}">
                    <a16:rowId xmlns:a16="http://schemas.microsoft.com/office/drawing/2014/main" val="502968227"/>
                  </a:ext>
                </a:extLst>
              </a:tr>
              <a:tr h="228618">
                <a:tc>
                  <a:txBody>
                    <a:bodyPr/>
                    <a:lstStyle/>
                    <a:p>
                      <a:pPr algn="l"/>
                      <a:r>
                        <a:rPr lang="en-US" sz="2000" b="1" dirty="0">
                          <a:solidFill>
                            <a:srgbClr val="FF0000"/>
                          </a:solidFill>
                        </a:rPr>
                        <a:t>Snippet</a:t>
                      </a:r>
                    </a:p>
                  </a:txBody>
                  <a:tcPr anchor="ctr"/>
                </a:tc>
                <a:tc>
                  <a:txBody>
                    <a:bodyPr/>
                    <a:lstStyle/>
                    <a:p>
                      <a:pPr algn="ctr"/>
                      <a:r>
                        <a:rPr lang="en-US" sz="2000" dirty="0"/>
                        <a:t>2.7M</a:t>
                      </a:r>
                    </a:p>
                  </a:txBody>
                  <a:tcPr anchor="ctr"/>
                </a:tc>
                <a:extLst>
                  <a:ext uri="{0D108BD9-81ED-4DB2-BD59-A6C34878D82A}">
                    <a16:rowId xmlns:a16="http://schemas.microsoft.com/office/drawing/2014/main" val="2454820914"/>
                  </a:ext>
                </a:extLst>
              </a:tr>
              <a:tr h="228618">
                <a:tc>
                  <a:txBody>
                    <a:bodyPr/>
                    <a:lstStyle/>
                    <a:p>
                      <a:pPr algn="l"/>
                      <a:r>
                        <a:rPr lang="en-US" sz="2000" b="1" dirty="0">
                          <a:solidFill>
                            <a:srgbClr val="FF0000"/>
                          </a:solidFill>
                        </a:rPr>
                        <a:t>Collection</a:t>
                      </a:r>
                    </a:p>
                  </a:txBody>
                  <a:tcPr anchor="ctr"/>
                </a:tc>
                <a:tc>
                  <a:txBody>
                    <a:bodyPr/>
                    <a:lstStyle/>
                    <a:p>
                      <a:pPr algn="ctr"/>
                      <a:r>
                        <a:rPr lang="en-US" sz="2000" dirty="0"/>
                        <a:t>329k</a:t>
                      </a:r>
                    </a:p>
                  </a:txBody>
                  <a:tcPr anchor="ctr"/>
                </a:tc>
                <a:extLst>
                  <a:ext uri="{0D108BD9-81ED-4DB2-BD59-A6C34878D82A}">
                    <a16:rowId xmlns:a16="http://schemas.microsoft.com/office/drawing/2014/main" val="1208873218"/>
                  </a:ext>
                </a:extLst>
              </a:tr>
            </a:tbl>
          </a:graphicData>
        </a:graphic>
      </p:graphicFrame>
    </p:spTree>
    <p:extLst>
      <p:ext uri="{BB962C8B-B14F-4D97-AF65-F5344CB8AC3E}">
        <p14:creationId xmlns:p14="http://schemas.microsoft.com/office/powerpoint/2010/main" val="334948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829F-6ED1-A447-86C3-1A7030B3068B}"/>
              </a:ext>
            </a:extLst>
          </p:cNvPr>
          <p:cNvSpPr>
            <a:spLocks noGrp="1"/>
          </p:cNvSpPr>
          <p:nvPr>
            <p:ph type="title"/>
          </p:nvPr>
        </p:nvSpPr>
        <p:spPr/>
        <p:txBody>
          <a:bodyPr/>
          <a:lstStyle/>
          <a:p>
            <a:r>
              <a:rPr lang="en-US" dirty="0"/>
              <a:t>Google answers </a:t>
            </a:r>
          </a:p>
        </p:txBody>
      </p:sp>
      <p:sp>
        <p:nvSpPr>
          <p:cNvPr id="3" name="Content Placeholder 2">
            <a:extLst>
              <a:ext uri="{FF2B5EF4-FFF2-40B4-BE49-F238E27FC236}">
                <a16:creationId xmlns:a16="http://schemas.microsoft.com/office/drawing/2014/main" id="{5F2C37D9-D99A-C747-91FF-54F212E81F0A}"/>
              </a:ext>
            </a:extLst>
          </p:cNvPr>
          <p:cNvSpPr>
            <a:spLocks noGrp="1"/>
          </p:cNvSpPr>
          <p:nvPr>
            <p:ph idx="1"/>
          </p:nvPr>
        </p:nvSpPr>
        <p:spPr>
          <a:xfrm>
            <a:off x="588820" y="1825625"/>
            <a:ext cx="10515600" cy="4351338"/>
          </a:xfrm>
        </p:spPr>
        <p:txBody>
          <a:bodyPr/>
          <a:lstStyle/>
          <a:p>
            <a:r>
              <a:rPr lang="en-US" b="1" dirty="0"/>
              <a:t>Idea:</a:t>
            </a:r>
            <a:r>
              <a:rPr lang="en-US" dirty="0"/>
              <a:t> extract answer boxes provided </a:t>
            </a:r>
            <a:br>
              <a:rPr lang="en-US" dirty="0"/>
            </a:br>
            <a:r>
              <a:rPr lang="en-US" dirty="0"/>
              <a:t>by Google. </a:t>
            </a:r>
          </a:p>
          <a:p>
            <a:endParaRPr lang="en-US" dirty="0"/>
          </a:p>
          <a:p>
            <a:r>
              <a:rPr lang="en-US" b="1" dirty="0"/>
              <a:t>Challenge:</a:t>
            </a:r>
            <a:r>
              <a:rPr lang="en-US" dirty="0"/>
              <a:t> what to query? </a:t>
            </a:r>
          </a:p>
          <a:p>
            <a:pPr lvl="1"/>
            <a:r>
              <a:rPr lang="en-US" dirty="0"/>
              <a:t>Use the queries from the previous section. </a:t>
            </a:r>
          </a:p>
          <a:p>
            <a:endParaRPr lang="en-US" dirty="0"/>
          </a:p>
          <a:p>
            <a:r>
              <a:rPr lang="en-US" b="1" dirty="0"/>
              <a:t>Challenge:</a:t>
            </a:r>
            <a:r>
              <a:rPr lang="en-US" dirty="0"/>
              <a:t> How to extract the queries? </a:t>
            </a:r>
          </a:p>
          <a:p>
            <a:pPr lvl="1"/>
            <a:r>
              <a:rPr lang="en-US" dirty="0"/>
              <a:t>Option 1: use </a:t>
            </a:r>
            <a:r>
              <a:rPr lang="en-US" dirty="0">
                <a:hlinkClick r:id="rId3"/>
              </a:rPr>
              <a:t>https://serpapi.com</a:t>
            </a:r>
            <a:endParaRPr lang="en-US" dirty="0"/>
          </a:p>
          <a:p>
            <a:pPr lvl="1"/>
            <a:r>
              <a:rPr lang="en-US" dirty="0"/>
              <a:t>Option 2: crawl Google! </a:t>
            </a:r>
            <a:br>
              <a:rPr lang="en-US" dirty="0"/>
            </a:br>
            <a:endParaRPr lang="en-US" dirty="0"/>
          </a:p>
          <a:p>
            <a:endParaRPr lang="en-US" dirty="0"/>
          </a:p>
        </p:txBody>
      </p:sp>
      <p:pic>
        <p:nvPicPr>
          <p:cNvPr id="4" name="Content Placeholder 4">
            <a:extLst>
              <a:ext uri="{FF2B5EF4-FFF2-40B4-BE49-F238E27FC236}">
                <a16:creationId xmlns:a16="http://schemas.microsoft.com/office/drawing/2014/main" id="{E8459C36-26C1-2C42-8DE1-6C08D7F88B5A}"/>
              </a:ext>
            </a:extLst>
          </p:cNvPr>
          <p:cNvPicPr>
            <a:picLocks noChangeAspect="1"/>
          </p:cNvPicPr>
          <p:nvPr/>
        </p:nvPicPr>
        <p:blipFill rotWithShape="1">
          <a:blip r:embed="rId4"/>
          <a:srcRect l="854" r="5627"/>
          <a:stretch/>
        </p:blipFill>
        <p:spPr bwMode="auto">
          <a:xfrm>
            <a:off x="6673934" y="1453142"/>
            <a:ext cx="5494317" cy="531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0199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C9EB-CAB7-314A-B7B8-B6A75C00EA8E}"/>
              </a:ext>
            </a:extLst>
          </p:cNvPr>
          <p:cNvSpPr>
            <a:spLocks noGrp="1"/>
          </p:cNvSpPr>
          <p:nvPr>
            <p:ph type="title"/>
          </p:nvPr>
        </p:nvSpPr>
        <p:spPr/>
        <p:txBody>
          <a:bodyPr/>
          <a:lstStyle/>
          <a:p>
            <a:r>
              <a:rPr lang="en-US" dirty="0"/>
              <a:t>Mining Google queries </a:t>
            </a:r>
          </a:p>
        </p:txBody>
      </p:sp>
      <p:sp>
        <p:nvSpPr>
          <p:cNvPr id="3" name="Content Placeholder 2">
            <a:extLst>
              <a:ext uri="{FF2B5EF4-FFF2-40B4-BE49-F238E27FC236}">
                <a16:creationId xmlns:a16="http://schemas.microsoft.com/office/drawing/2014/main" id="{0B851BDC-C16A-FF42-8CDA-755DEE50D8A7}"/>
              </a:ext>
            </a:extLst>
          </p:cNvPr>
          <p:cNvSpPr>
            <a:spLocks noGrp="1"/>
          </p:cNvSpPr>
          <p:nvPr>
            <p:ph idx="1"/>
          </p:nvPr>
        </p:nvSpPr>
        <p:spPr/>
        <p:txBody>
          <a:bodyPr/>
          <a:lstStyle/>
          <a:p>
            <a:r>
              <a:rPr lang="en-US" dirty="0"/>
              <a:t>Mined ~5M queries and saved their HTML pages </a:t>
            </a:r>
          </a:p>
          <a:p>
            <a:r>
              <a:rPr lang="en-US" dirty="0"/>
              <a:t>For each HTML page, we check if it contains an answer box. </a:t>
            </a:r>
          </a:p>
          <a:p>
            <a:r>
              <a:rPr lang="en-US" dirty="0"/>
              <a:t>If so, we extract them: </a:t>
            </a:r>
          </a:p>
          <a:p>
            <a:endParaRPr lang="en-US" dirty="0"/>
          </a:p>
          <a:p>
            <a:endParaRPr lang="en-US" dirty="0"/>
          </a:p>
        </p:txBody>
      </p:sp>
      <p:sp>
        <p:nvSpPr>
          <p:cNvPr id="4" name="Rounded Rectangle 3">
            <a:extLst>
              <a:ext uri="{FF2B5EF4-FFF2-40B4-BE49-F238E27FC236}">
                <a16:creationId xmlns:a16="http://schemas.microsoft.com/office/drawing/2014/main" id="{17BF94AA-8778-914E-87AA-1E98A55C7746}"/>
              </a:ext>
            </a:extLst>
          </p:cNvPr>
          <p:cNvSpPr/>
          <p:nvPr/>
        </p:nvSpPr>
        <p:spPr>
          <a:xfrm>
            <a:off x="4432300" y="3755077"/>
            <a:ext cx="33274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dirty="0"/>
              <a:t>… </a:t>
            </a:r>
          </a:p>
          <a:p>
            <a:r>
              <a:rPr lang="en-US" b="1" dirty="0"/>
              <a:t>Answer type: </a:t>
            </a:r>
            <a:r>
              <a:rPr lang="en-US" dirty="0"/>
              <a:t>… </a:t>
            </a:r>
          </a:p>
          <a:p>
            <a:r>
              <a:rPr lang="en-US" b="1" dirty="0"/>
              <a:t>Short answers: </a:t>
            </a:r>
            <a:r>
              <a:rPr lang="en-US" dirty="0"/>
              <a:t>… </a:t>
            </a:r>
          </a:p>
          <a:p>
            <a:r>
              <a:rPr lang="en-US" b="1" dirty="0"/>
              <a:t>Long answer: </a:t>
            </a:r>
            <a:r>
              <a:rPr lang="en-US" dirty="0"/>
              <a:t>…</a:t>
            </a:r>
            <a:r>
              <a:rPr lang="en-US" b="1" dirty="0"/>
              <a:t> </a:t>
            </a:r>
          </a:p>
        </p:txBody>
      </p:sp>
    </p:spTree>
    <p:extLst>
      <p:ext uri="{BB962C8B-B14F-4D97-AF65-F5344CB8AC3E}">
        <p14:creationId xmlns:p14="http://schemas.microsoft.com/office/powerpoint/2010/main" val="691137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02D-B34A-5B4C-8196-F5169C51D676}"/>
              </a:ext>
            </a:extLst>
          </p:cNvPr>
          <p:cNvSpPr>
            <a:spLocks noGrp="1"/>
          </p:cNvSpPr>
          <p:nvPr>
            <p:ph type="title"/>
          </p:nvPr>
        </p:nvSpPr>
        <p:spPr/>
        <p:txBody>
          <a:bodyPr/>
          <a:lstStyle/>
          <a:p>
            <a:r>
              <a:rPr lang="en-US" dirty="0"/>
              <a:t>Google questions: examples</a:t>
            </a:r>
          </a:p>
        </p:txBody>
      </p:sp>
      <p:sp>
        <p:nvSpPr>
          <p:cNvPr id="4" name="Rounded Rectangle 3">
            <a:extLst>
              <a:ext uri="{FF2B5EF4-FFF2-40B4-BE49-F238E27FC236}">
                <a16:creationId xmlns:a16="http://schemas.microsoft.com/office/drawing/2014/main" id="{12E7975F-3654-1A47-A84F-FEE113BF924B}"/>
              </a:ext>
            </a:extLst>
          </p:cNvPr>
          <p:cNvSpPr/>
          <p:nvPr/>
        </p:nvSpPr>
        <p:spPr>
          <a:xfrm>
            <a:off x="6370199" y="2644378"/>
            <a:ext cx="4983601" cy="3273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i="1" dirty="0"/>
              <a:t>who is the president of </a:t>
            </a:r>
            <a:r>
              <a:rPr lang="en-US" i="1" dirty="0" err="1"/>
              <a:t>usa</a:t>
            </a:r>
            <a:r>
              <a:rPr lang="en-US" i="1" dirty="0"/>
              <a:t>?</a:t>
            </a:r>
          </a:p>
          <a:p>
            <a:br>
              <a:rPr lang="en-US" b="1" dirty="0"/>
            </a:br>
            <a:r>
              <a:rPr lang="en-US" b="1" dirty="0"/>
              <a:t>Answer type: </a:t>
            </a:r>
            <a:r>
              <a:rPr lang="en-US" i="1" dirty="0"/>
              <a:t>short </a:t>
            </a:r>
            <a:r>
              <a:rPr lang="en-US" i="1" dirty="0" err="1"/>
              <a:t>ans</a:t>
            </a:r>
            <a:r>
              <a:rPr lang="en-US" i="1" dirty="0"/>
              <a:t> </a:t>
            </a:r>
          </a:p>
          <a:p>
            <a:br>
              <a:rPr lang="en-US" b="1" dirty="0"/>
            </a:br>
            <a:r>
              <a:rPr lang="en-US" b="1" dirty="0"/>
              <a:t>Short answers: </a:t>
            </a:r>
            <a:r>
              <a:rPr lang="en-US" i="1" dirty="0"/>
              <a:t>Donald Trump</a:t>
            </a:r>
            <a:r>
              <a:rPr lang="en-US" b="1" dirty="0"/>
              <a:t>  </a:t>
            </a:r>
            <a:br>
              <a:rPr lang="en-US" b="1" dirty="0"/>
            </a:br>
            <a:endParaRPr lang="en-US" dirty="0"/>
          </a:p>
          <a:p>
            <a:r>
              <a:rPr lang="en-US" b="1" dirty="0"/>
              <a:t>Long answer: </a:t>
            </a:r>
            <a:r>
              <a:rPr lang="en-US" dirty="0"/>
              <a:t>-</a:t>
            </a:r>
            <a:r>
              <a:rPr lang="en-US" b="1" dirty="0"/>
              <a:t> </a:t>
            </a:r>
            <a:endParaRPr lang="en-US" b="1" i="1" dirty="0"/>
          </a:p>
        </p:txBody>
      </p:sp>
      <p:pic>
        <p:nvPicPr>
          <p:cNvPr id="11" name="Picture 10" descr="A screenshot of a cell phone&#10;&#10;Description automatically generated">
            <a:extLst>
              <a:ext uri="{FF2B5EF4-FFF2-40B4-BE49-F238E27FC236}">
                <a16:creationId xmlns:a16="http://schemas.microsoft.com/office/drawing/2014/main" id="{6FCAC6EB-B8EE-2F47-B704-AE194A04CA51}"/>
              </a:ext>
            </a:extLst>
          </p:cNvPr>
          <p:cNvPicPr>
            <a:picLocks noChangeAspect="1"/>
          </p:cNvPicPr>
          <p:nvPr/>
        </p:nvPicPr>
        <p:blipFill>
          <a:blip r:embed="rId3"/>
          <a:stretch>
            <a:fillRect/>
          </a:stretch>
        </p:blipFill>
        <p:spPr>
          <a:xfrm>
            <a:off x="838200" y="1494146"/>
            <a:ext cx="5019400" cy="6202053"/>
          </a:xfrm>
          <a:prstGeom prst="rect">
            <a:avLst/>
          </a:prstGeom>
        </p:spPr>
      </p:pic>
    </p:spTree>
    <p:extLst>
      <p:ext uri="{BB962C8B-B14F-4D97-AF65-F5344CB8AC3E}">
        <p14:creationId xmlns:p14="http://schemas.microsoft.com/office/powerpoint/2010/main" val="3239730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02D-B34A-5B4C-8196-F5169C51D676}"/>
              </a:ext>
            </a:extLst>
          </p:cNvPr>
          <p:cNvSpPr>
            <a:spLocks noGrp="1"/>
          </p:cNvSpPr>
          <p:nvPr>
            <p:ph type="title"/>
          </p:nvPr>
        </p:nvSpPr>
        <p:spPr/>
        <p:txBody>
          <a:bodyPr/>
          <a:lstStyle/>
          <a:p>
            <a:r>
              <a:rPr lang="en-US" dirty="0"/>
              <a:t>Google questions: examples</a:t>
            </a:r>
          </a:p>
        </p:txBody>
      </p:sp>
      <p:pic>
        <p:nvPicPr>
          <p:cNvPr id="6" name="Content Placeholder 5" descr="A screenshot of a cell phone&#10;&#10;Description automatically generated">
            <a:extLst>
              <a:ext uri="{FF2B5EF4-FFF2-40B4-BE49-F238E27FC236}">
                <a16:creationId xmlns:a16="http://schemas.microsoft.com/office/drawing/2014/main" id="{44F7FAFE-E3D2-1C41-A7C8-1B38F5EBBCAE}"/>
              </a:ext>
            </a:extLst>
          </p:cNvPr>
          <p:cNvPicPr>
            <a:picLocks noGrp="1" noChangeAspect="1"/>
          </p:cNvPicPr>
          <p:nvPr>
            <p:ph idx="1"/>
          </p:nvPr>
        </p:nvPicPr>
        <p:blipFill rotWithShape="1">
          <a:blip r:embed="rId2"/>
          <a:srcRect b="15028"/>
          <a:stretch/>
        </p:blipFill>
        <p:spPr>
          <a:xfrm>
            <a:off x="503748" y="1470024"/>
            <a:ext cx="5305355" cy="5387976"/>
          </a:xfrm>
        </p:spPr>
      </p:pic>
      <p:sp>
        <p:nvSpPr>
          <p:cNvPr id="4" name="Rounded Rectangle 3">
            <a:extLst>
              <a:ext uri="{FF2B5EF4-FFF2-40B4-BE49-F238E27FC236}">
                <a16:creationId xmlns:a16="http://schemas.microsoft.com/office/drawing/2014/main" id="{12E7975F-3654-1A47-A84F-FEE113BF924B}"/>
              </a:ext>
            </a:extLst>
          </p:cNvPr>
          <p:cNvSpPr/>
          <p:nvPr/>
        </p:nvSpPr>
        <p:spPr>
          <a:xfrm>
            <a:off x="6370199" y="2644378"/>
            <a:ext cx="4983601" cy="3273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i="1" dirty="0"/>
              <a:t>do </a:t>
            </a:r>
            <a:r>
              <a:rPr lang="en-US" i="1" dirty="0" err="1"/>
              <a:t>canadian</a:t>
            </a:r>
            <a:r>
              <a:rPr lang="en-US" i="1" dirty="0"/>
              <a:t> citizens need a visa for </a:t>
            </a:r>
            <a:r>
              <a:rPr lang="en-US" i="1" dirty="0" err="1"/>
              <a:t>ecuador</a:t>
            </a:r>
            <a:r>
              <a:rPr lang="en-US" i="1" dirty="0"/>
              <a:t>?</a:t>
            </a:r>
          </a:p>
          <a:p>
            <a:br>
              <a:rPr lang="en-US" b="1" dirty="0"/>
            </a:br>
            <a:r>
              <a:rPr lang="en-US" b="1" dirty="0"/>
              <a:t>Answer type: </a:t>
            </a:r>
            <a:r>
              <a:rPr lang="en-US" i="1" dirty="0"/>
              <a:t>snippet </a:t>
            </a:r>
          </a:p>
          <a:p>
            <a:br>
              <a:rPr lang="en-US" b="1" dirty="0"/>
            </a:br>
            <a:r>
              <a:rPr lang="en-US" b="1" dirty="0"/>
              <a:t>Short answers: - </a:t>
            </a:r>
            <a:br>
              <a:rPr lang="en-US" b="1" dirty="0"/>
            </a:br>
            <a:endParaRPr lang="en-US" dirty="0"/>
          </a:p>
          <a:p>
            <a:r>
              <a:rPr lang="en-US" b="1" dirty="0"/>
              <a:t>Long answer: </a:t>
            </a:r>
            <a:r>
              <a:rPr lang="en-US" i="1" dirty="0"/>
              <a:t>Ecuador tourist visa is not required for citizens of Canada for a stay up to 90 days. ...</a:t>
            </a:r>
            <a:r>
              <a:rPr lang="en-US" b="1" i="1" dirty="0"/>
              <a:t> </a:t>
            </a:r>
          </a:p>
        </p:txBody>
      </p:sp>
    </p:spTree>
    <p:extLst>
      <p:ext uri="{BB962C8B-B14F-4D97-AF65-F5344CB8AC3E}">
        <p14:creationId xmlns:p14="http://schemas.microsoft.com/office/powerpoint/2010/main" val="1980204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02D-B34A-5B4C-8196-F5169C51D676}"/>
              </a:ext>
            </a:extLst>
          </p:cNvPr>
          <p:cNvSpPr>
            <a:spLocks noGrp="1"/>
          </p:cNvSpPr>
          <p:nvPr>
            <p:ph type="title"/>
          </p:nvPr>
        </p:nvSpPr>
        <p:spPr/>
        <p:txBody>
          <a:bodyPr/>
          <a:lstStyle/>
          <a:p>
            <a:r>
              <a:rPr lang="en-US" dirty="0"/>
              <a:t>Google questions: examples</a:t>
            </a:r>
          </a:p>
        </p:txBody>
      </p:sp>
      <p:sp>
        <p:nvSpPr>
          <p:cNvPr id="4" name="Rounded Rectangle 3">
            <a:extLst>
              <a:ext uri="{FF2B5EF4-FFF2-40B4-BE49-F238E27FC236}">
                <a16:creationId xmlns:a16="http://schemas.microsoft.com/office/drawing/2014/main" id="{12E7975F-3654-1A47-A84F-FEE113BF924B}"/>
              </a:ext>
            </a:extLst>
          </p:cNvPr>
          <p:cNvSpPr/>
          <p:nvPr/>
        </p:nvSpPr>
        <p:spPr>
          <a:xfrm>
            <a:off x="5709735" y="2184400"/>
            <a:ext cx="6202866" cy="3733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i="1" dirty="0"/>
              <a:t>how many calories burned 30 minutes </a:t>
            </a:r>
            <a:r>
              <a:rPr lang="en-US" i="1" dirty="0" err="1"/>
              <a:t>crossfit</a:t>
            </a:r>
            <a:r>
              <a:rPr lang="en-US" i="1" dirty="0"/>
              <a:t>?</a:t>
            </a:r>
          </a:p>
          <a:p>
            <a:br>
              <a:rPr lang="en-US" b="1" dirty="0"/>
            </a:br>
            <a:r>
              <a:rPr lang="en-US" b="1" dirty="0"/>
              <a:t>Answer type: </a:t>
            </a:r>
            <a:r>
              <a:rPr lang="en-US" i="1" dirty="0"/>
              <a:t>snippet w/ short answer </a:t>
            </a:r>
          </a:p>
          <a:p>
            <a:br>
              <a:rPr lang="en-US" b="1" dirty="0"/>
            </a:br>
            <a:r>
              <a:rPr lang="en-US" b="1" dirty="0"/>
              <a:t>Short answers: </a:t>
            </a:r>
            <a:r>
              <a:rPr lang="en-US" i="1" dirty="0"/>
              <a:t>260 calories</a:t>
            </a:r>
            <a:r>
              <a:rPr lang="en-US" b="1" dirty="0"/>
              <a:t> </a:t>
            </a:r>
            <a:br>
              <a:rPr lang="en-US" b="1" dirty="0"/>
            </a:br>
            <a:endParaRPr lang="en-US" dirty="0"/>
          </a:p>
          <a:p>
            <a:r>
              <a:rPr lang="en-US" b="1" dirty="0"/>
              <a:t>Long answer: </a:t>
            </a:r>
            <a:r>
              <a:rPr lang="en-US" i="1" dirty="0"/>
              <a:t>According to an online calorie estimator from the American Council on Exercise, a 115-pound person running for 30 minutes at a slow-to-moderate pace (a 10-minute mile) would burn about 260 calories: the same amount people who did CrossFit typically torched in 20 minutes, according to the research.</a:t>
            </a:r>
            <a:endParaRPr lang="en-US" b="1" i="1" dirty="0"/>
          </a:p>
        </p:txBody>
      </p:sp>
      <p:pic>
        <p:nvPicPr>
          <p:cNvPr id="7" name="Content Placeholder 6" descr="A screenshot of a social media post&#10;&#10;Description automatically generated">
            <a:extLst>
              <a:ext uri="{FF2B5EF4-FFF2-40B4-BE49-F238E27FC236}">
                <a16:creationId xmlns:a16="http://schemas.microsoft.com/office/drawing/2014/main" id="{B4AFF68D-915F-5B4A-A9D5-1AB9A4D5C055}"/>
              </a:ext>
            </a:extLst>
          </p:cNvPr>
          <p:cNvPicPr>
            <a:picLocks noGrp="1" noChangeAspect="1"/>
          </p:cNvPicPr>
          <p:nvPr>
            <p:ph idx="1"/>
          </p:nvPr>
        </p:nvPicPr>
        <p:blipFill>
          <a:blip r:embed="rId2"/>
          <a:stretch>
            <a:fillRect/>
          </a:stretch>
        </p:blipFill>
        <p:spPr>
          <a:xfrm>
            <a:off x="431128" y="1381440"/>
            <a:ext cx="5278606" cy="5908360"/>
          </a:xfrm>
        </p:spPr>
      </p:pic>
    </p:spTree>
    <p:extLst>
      <p:ext uri="{BB962C8B-B14F-4D97-AF65-F5344CB8AC3E}">
        <p14:creationId xmlns:p14="http://schemas.microsoft.com/office/powerpoint/2010/main" val="3266847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073-C90D-CA48-9548-723792DDCE9B}"/>
              </a:ext>
            </a:extLst>
          </p:cNvPr>
          <p:cNvSpPr>
            <a:spLocks noGrp="1"/>
          </p:cNvSpPr>
          <p:nvPr>
            <p:ph type="title"/>
          </p:nvPr>
        </p:nvSpPr>
        <p:spPr/>
        <p:txBody>
          <a:bodyPr/>
          <a:lstStyle/>
          <a:p>
            <a:r>
              <a:rPr lang="en-US" dirty="0"/>
              <a:t>State of “Open” Question Answering</a:t>
            </a:r>
          </a:p>
        </p:txBody>
      </p:sp>
      <p:sp>
        <p:nvSpPr>
          <p:cNvPr id="3" name="Content Placeholder 2">
            <a:extLst>
              <a:ext uri="{FF2B5EF4-FFF2-40B4-BE49-F238E27FC236}">
                <a16:creationId xmlns:a16="http://schemas.microsoft.com/office/drawing/2014/main" id="{665AB75A-2F05-8944-8BDF-E8340334A77D}"/>
              </a:ext>
            </a:extLst>
          </p:cNvPr>
          <p:cNvSpPr>
            <a:spLocks noGrp="1"/>
          </p:cNvSpPr>
          <p:nvPr>
            <p:ph idx="1"/>
          </p:nvPr>
        </p:nvSpPr>
        <p:spPr>
          <a:xfrm>
            <a:off x="659103" y="1777554"/>
            <a:ext cx="10617530" cy="960439"/>
          </a:xfrm>
        </p:spPr>
        <p:txBody>
          <a:bodyPr/>
          <a:lstStyle/>
          <a:p>
            <a:r>
              <a:rPr lang="en-US" dirty="0"/>
              <a:t>“Open” question answering</a:t>
            </a:r>
            <a:r>
              <a:rPr lang="en-US" sz="1800" dirty="0">
                <a:solidFill>
                  <a:schemeClr val="bg1">
                    <a:lumMod val="50000"/>
                  </a:schemeClr>
                </a:solidFill>
                <a:latin typeface="Corbel" panose="020B0503020204020204" pitchFamily="34" charset="0"/>
              </a:rPr>
              <a:t> [Roberts et al., 2020; Lewis et al., 2021]</a:t>
            </a:r>
            <a:endParaRPr lang="en-US" dirty="0">
              <a:solidFill>
                <a:schemeClr val="bg1">
                  <a:lumMod val="50000"/>
                </a:schemeClr>
              </a:solidFill>
              <a:latin typeface="Corbel" panose="020B0503020204020204" pitchFamily="34" charset="0"/>
            </a:endParaRPr>
          </a:p>
          <a:p>
            <a:pPr lvl="1"/>
            <a:r>
              <a:rPr lang="en-US" dirty="0"/>
              <a:t>Also referred to as open-response, open-domain, or direct answer QA</a:t>
            </a:r>
          </a:p>
          <a:p>
            <a:pPr lvl="1"/>
            <a:endParaRPr lang="en-US" dirty="0"/>
          </a:p>
          <a:p>
            <a:pPr lvl="1"/>
            <a:endParaRPr lang="en-US" dirty="0"/>
          </a:p>
          <a:p>
            <a:pPr marL="457200" lvl="1" indent="0">
              <a:buNone/>
            </a:pPr>
            <a:endParaRPr lang="en-US" dirty="0"/>
          </a:p>
          <a:p>
            <a:r>
              <a:rPr lang="en-US" dirty="0"/>
              <a:t>Existing work</a:t>
            </a:r>
          </a:p>
          <a:p>
            <a:pPr lvl="1"/>
            <a:r>
              <a:rPr lang="en-US" dirty="0"/>
              <a:t>Built datasets and models for answering questions without specified context</a:t>
            </a:r>
          </a:p>
          <a:p>
            <a:pPr lvl="2"/>
            <a:r>
              <a:rPr lang="en-US" dirty="0"/>
              <a:t>NQ-open </a:t>
            </a:r>
            <a:r>
              <a:rPr lang="en-US" sz="1800" dirty="0">
                <a:solidFill>
                  <a:schemeClr val="bg1">
                    <a:lumMod val="50000"/>
                  </a:schemeClr>
                </a:solidFill>
              </a:rPr>
              <a:t>[Lee et al., 2019]</a:t>
            </a:r>
            <a:endParaRPr lang="en-US" sz="1800" dirty="0"/>
          </a:p>
          <a:p>
            <a:pPr lvl="2"/>
            <a:r>
              <a:rPr lang="en-US" dirty="0" err="1"/>
              <a:t>TriviaQA</a:t>
            </a:r>
            <a:r>
              <a:rPr lang="en-US" dirty="0"/>
              <a:t> </a:t>
            </a:r>
            <a:r>
              <a:rPr lang="en-US" sz="1800" dirty="0">
                <a:solidFill>
                  <a:schemeClr val="bg1">
                    <a:lumMod val="50000"/>
                  </a:schemeClr>
                </a:solidFill>
              </a:rPr>
              <a:t>[Joshi et al., 2017]</a:t>
            </a:r>
            <a:endParaRPr lang="en-US" sz="1800" dirty="0"/>
          </a:p>
          <a:p>
            <a:pPr lvl="2"/>
            <a:r>
              <a:rPr lang="en-US" dirty="0"/>
              <a:t>ARC-DA </a:t>
            </a:r>
            <a:r>
              <a:rPr lang="en-US" sz="1800" dirty="0">
                <a:solidFill>
                  <a:schemeClr val="bg1">
                    <a:lumMod val="50000"/>
                  </a:schemeClr>
                </a:solidFill>
              </a:rPr>
              <a:t>[</a:t>
            </a:r>
            <a:r>
              <a:rPr lang="en-US" sz="1800" dirty="0" err="1">
                <a:solidFill>
                  <a:schemeClr val="bg1">
                    <a:lumMod val="50000"/>
                  </a:schemeClr>
                </a:solidFill>
              </a:rPr>
              <a:t>Bhakthavatsalam</a:t>
            </a:r>
            <a:r>
              <a:rPr lang="en-US" sz="1800" dirty="0">
                <a:solidFill>
                  <a:schemeClr val="bg1">
                    <a:lumMod val="50000"/>
                  </a:schemeClr>
                </a:solidFill>
              </a:rPr>
              <a:t> et al., 2021]</a:t>
            </a:r>
            <a:endParaRPr lang="en-US" sz="1800" dirty="0"/>
          </a:p>
          <a:p>
            <a:pPr lvl="2"/>
            <a:r>
              <a:rPr lang="en-US" dirty="0"/>
              <a:t>ELI5 </a:t>
            </a:r>
            <a:r>
              <a:rPr lang="en-US" sz="1800" dirty="0">
                <a:solidFill>
                  <a:schemeClr val="bg1">
                    <a:lumMod val="50000"/>
                  </a:schemeClr>
                </a:solidFill>
              </a:rPr>
              <a:t>[Fan et al., 2019]</a:t>
            </a:r>
            <a:endParaRPr lang="en-US" sz="1800" dirty="0"/>
          </a:p>
          <a:p>
            <a:pPr lvl="1"/>
            <a:endParaRPr lang="en-US" dirty="0"/>
          </a:p>
          <a:p>
            <a:pPr marL="457200" lvl="1" indent="0">
              <a:buNone/>
            </a:pPr>
            <a:r>
              <a:rPr lang="en-US" sz="1800" dirty="0">
                <a:solidFill>
                  <a:schemeClr val="bg1">
                    <a:lumMod val="50000"/>
                  </a:schemeClr>
                </a:solidFill>
              </a:rPr>
              <a:t>    	</a:t>
            </a:r>
          </a:p>
        </p:txBody>
      </p:sp>
      <p:sp>
        <p:nvSpPr>
          <p:cNvPr id="5" name="Rounded Rectangle 4">
            <a:extLst>
              <a:ext uri="{FF2B5EF4-FFF2-40B4-BE49-F238E27FC236}">
                <a16:creationId xmlns:a16="http://schemas.microsoft.com/office/drawing/2014/main" id="{F7F2E5F3-9FEF-1040-8B8E-D7B318BC41A7}"/>
              </a:ext>
            </a:extLst>
          </p:cNvPr>
          <p:cNvSpPr/>
          <p:nvPr/>
        </p:nvSpPr>
        <p:spPr>
          <a:xfrm>
            <a:off x="1592580" y="2876005"/>
            <a:ext cx="2719924" cy="712519"/>
          </a:xfrm>
          <a:prstGeom prst="roundRect">
            <a:avLst/>
          </a:prstGeom>
          <a:solidFill>
            <a:srgbClr val="FFE0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how many calories burned 30 minutes </a:t>
            </a:r>
            <a:r>
              <a:rPr lang="en-US" i="1" dirty="0" err="1">
                <a:solidFill>
                  <a:schemeClr val="tx1"/>
                </a:solidFill>
              </a:rPr>
              <a:t>crossfit</a:t>
            </a:r>
            <a:r>
              <a:rPr lang="en-US" i="1" dirty="0">
                <a:solidFill>
                  <a:schemeClr val="tx1"/>
                </a:solidFill>
              </a:rPr>
              <a:t>?</a:t>
            </a:r>
          </a:p>
        </p:txBody>
      </p:sp>
      <p:cxnSp>
        <p:nvCxnSpPr>
          <p:cNvPr id="8" name="Straight Arrow Connector 7">
            <a:extLst>
              <a:ext uri="{FF2B5EF4-FFF2-40B4-BE49-F238E27FC236}">
                <a16:creationId xmlns:a16="http://schemas.microsoft.com/office/drawing/2014/main" id="{E08310B0-C114-9748-8A7E-0F170D345DFC}"/>
              </a:ext>
            </a:extLst>
          </p:cNvPr>
          <p:cNvCxnSpPr>
            <a:cxnSpLocks/>
            <a:endCxn id="5" idx="3"/>
          </p:cNvCxnSpPr>
          <p:nvPr/>
        </p:nvCxnSpPr>
        <p:spPr>
          <a:xfrm flipH="1">
            <a:off x="4312504" y="3232264"/>
            <a:ext cx="974391" cy="1"/>
          </a:xfrm>
          <a:prstGeom prst="straightConnector1">
            <a:avLst/>
          </a:prstGeom>
          <a:ln w="38100">
            <a:solidFill>
              <a:srgbClr val="FF0000"/>
            </a:solidFill>
            <a:prstDash val="sysDot"/>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CD9B54B5-63AD-3641-B418-9158A76BB235}"/>
              </a:ext>
            </a:extLst>
          </p:cNvPr>
          <p:cNvSpPr/>
          <p:nvPr/>
        </p:nvSpPr>
        <p:spPr>
          <a:xfrm>
            <a:off x="6695526" y="2999961"/>
            <a:ext cx="1492926" cy="464603"/>
          </a:xfrm>
          <a:prstGeom prst="roundRect">
            <a:avLst/>
          </a:prstGeom>
          <a:solidFill>
            <a:srgbClr val="E0FBE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260 calories</a:t>
            </a:r>
          </a:p>
        </p:txBody>
      </p:sp>
      <p:cxnSp>
        <p:nvCxnSpPr>
          <p:cNvPr id="16" name="Straight Arrow Connector 15">
            <a:extLst>
              <a:ext uri="{FF2B5EF4-FFF2-40B4-BE49-F238E27FC236}">
                <a16:creationId xmlns:a16="http://schemas.microsoft.com/office/drawing/2014/main" id="{1B3FACDA-2DBD-1841-99E0-C9E25F006049}"/>
              </a:ext>
            </a:extLst>
          </p:cNvPr>
          <p:cNvCxnSpPr>
            <a:cxnSpLocks/>
            <a:stCxn id="15" idx="1"/>
          </p:cNvCxnSpPr>
          <p:nvPr/>
        </p:nvCxnSpPr>
        <p:spPr>
          <a:xfrm flipH="1">
            <a:off x="5944985" y="3232263"/>
            <a:ext cx="750541" cy="1"/>
          </a:xfrm>
          <a:prstGeom prst="straightConnector1">
            <a:avLst/>
          </a:prstGeom>
          <a:ln w="38100">
            <a:solidFill>
              <a:srgbClr val="00B050"/>
            </a:solidFill>
            <a:prstDash val="sysDot"/>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8C0AE9F-D0DC-FF4C-BE90-75AF9A223A46}"/>
              </a:ext>
            </a:extLst>
          </p:cNvPr>
          <p:cNvGrpSpPr/>
          <p:nvPr/>
        </p:nvGrpSpPr>
        <p:grpSpPr>
          <a:xfrm>
            <a:off x="5821564" y="4779264"/>
            <a:ext cx="2452231" cy="938784"/>
            <a:chOff x="5821564" y="4779264"/>
            <a:chExt cx="2452231" cy="938784"/>
          </a:xfrm>
        </p:grpSpPr>
        <p:sp>
          <p:nvSpPr>
            <p:cNvPr id="26" name="Right Brace 25">
              <a:extLst>
                <a:ext uri="{FF2B5EF4-FFF2-40B4-BE49-F238E27FC236}">
                  <a16:creationId xmlns:a16="http://schemas.microsoft.com/office/drawing/2014/main" id="{A7BE072D-9BAD-1D40-A298-A5DE4A4C3DFB}"/>
                </a:ext>
              </a:extLst>
            </p:cNvPr>
            <p:cNvSpPr/>
            <p:nvPr/>
          </p:nvSpPr>
          <p:spPr>
            <a:xfrm>
              <a:off x="5821564" y="4779264"/>
              <a:ext cx="152516" cy="938784"/>
            </a:xfrm>
            <a:prstGeom prst="rightBrace">
              <a:avLst>
                <a:gd name="adj1" fmla="val 6584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cxnSp>
          <p:nvCxnSpPr>
            <p:cNvPr id="30" name="Straight Arrow Connector 29">
              <a:extLst>
                <a:ext uri="{FF2B5EF4-FFF2-40B4-BE49-F238E27FC236}">
                  <a16:creationId xmlns:a16="http://schemas.microsoft.com/office/drawing/2014/main" id="{B2565D16-5157-654B-9EEC-A637607ABCCC}"/>
                </a:ext>
              </a:extLst>
            </p:cNvPr>
            <p:cNvCxnSpPr>
              <a:cxnSpLocks/>
            </p:cNvCxnSpPr>
            <p:nvPr/>
          </p:nvCxnSpPr>
          <p:spPr>
            <a:xfrm flipH="1">
              <a:off x="5969410" y="5250041"/>
              <a:ext cx="687422" cy="0"/>
            </a:xfrm>
            <a:prstGeom prst="straightConnector1">
              <a:avLst/>
            </a:prstGeom>
            <a:ln w="38100">
              <a:solidFill>
                <a:schemeClr val="accent1"/>
              </a:solidFill>
              <a:prstDash val="sysDot"/>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E8908F7-5A84-D045-81C2-55F8D085C41B}"/>
                </a:ext>
              </a:extLst>
            </p:cNvPr>
            <p:cNvSpPr/>
            <p:nvPr/>
          </p:nvSpPr>
          <p:spPr>
            <a:xfrm>
              <a:off x="6800315" y="5063990"/>
              <a:ext cx="1473480" cy="369332"/>
            </a:xfrm>
            <a:prstGeom prst="rect">
              <a:avLst/>
            </a:prstGeom>
          </p:spPr>
          <p:txBody>
            <a:bodyPr wrap="none">
              <a:spAutoFit/>
            </a:bodyPr>
            <a:lstStyle/>
            <a:p>
              <a:r>
                <a:rPr lang="en-US" i="1" dirty="0"/>
                <a:t>short answers</a:t>
              </a:r>
            </a:p>
          </p:txBody>
        </p:sp>
      </p:grpSp>
      <p:grpSp>
        <p:nvGrpSpPr>
          <p:cNvPr id="37" name="Group 36">
            <a:extLst>
              <a:ext uri="{FF2B5EF4-FFF2-40B4-BE49-F238E27FC236}">
                <a16:creationId xmlns:a16="http://schemas.microsoft.com/office/drawing/2014/main" id="{49EACBCC-FA68-EE41-A75F-4AE2EE9657C9}"/>
              </a:ext>
            </a:extLst>
          </p:cNvPr>
          <p:cNvGrpSpPr/>
          <p:nvPr/>
        </p:nvGrpSpPr>
        <p:grpSpPr>
          <a:xfrm>
            <a:off x="4340352" y="5748127"/>
            <a:ext cx="3861309" cy="369332"/>
            <a:chOff x="4340352" y="5748127"/>
            <a:chExt cx="3861309" cy="369332"/>
          </a:xfrm>
        </p:grpSpPr>
        <p:cxnSp>
          <p:nvCxnSpPr>
            <p:cNvPr id="28" name="Straight Arrow Connector 27">
              <a:extLst>
                <a:ext uri="{FF2B5EF4-FFF2-40B4-BE49-F238E27FC236}">
                  <a16:creationId xmlns:a16="http://schemas.microsoft.com/office/drawing/2014/main" id="{CB9D8CD7-A4E8-3542-97F1-167532329724}"/>
                </a:ext>
              </a:extLst>
            </p:cNvPr>
            <p:cNvCxnSpPr>
              <a:cxnSpLocks/>
            </p:cNvCxnSpPr>
            <p:nvPr/>
          </p:nvCxnSpPr>
          <p:spPr>
            <a:xfrm flipH="1">
              <a:off x="4340352" y="5932793"/>
              <a:ext cx="2316481" cy="0"/>
            </a:xfrm>
            <a:prstGeom prst="straightConnector1">
              <a:avLst/>
            </a:prstGeom>
            <a:ln w="38100">
              <a:solidFill>
                <a:schemeClr val="accent1"/>
              </a:solidFill>
              <a:prstDash val="sysDot"/>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D381F53-8502-374E-B110-002A90E1A441}"/>
                </a:ext>
              </a:extLst>
            </p:cNvPr>
            <p:cNvSpPr/>
            <p:nvPr/>
          </p:nvSpPr>
          <p:spPr>
            <a:xfrm>
              <a:off x="6800315" y="5748127"/>
              <a:ext cx="1401346" cy="369332"/>
            </a:xfrm>
            <a:prstGeom prst="rect">
              <a:avLst/>
            </a:prstGeom>
          </p:spPr>
          <p:txBody>
            <a:bodyPr wrap="none">
              <a:spAutoFit/>
            </a:bodyPr>
            <a:lstStyle/>
            <a:p>
              <a:r>
                <a:rPr lang="en-US" i="1" dirty="0"/>
                <a:t>long answers</a:t>
              </a:r>
            </a:p>
          </p:txBody>
        </p:sp>
      </p:grpSp>
      <p:sp>
        <p:nvSpPr>
          <p:cNvPr id="35" name="Rounded Rectangle 34">
            <a:extLst>
              <a:ext uri="{FF2B5EF4-FFF2-40B4-BE49-F238E27FC236}">
                <a16:creationId xmlns:a16="http://schemas.microsoft.com/office/drawing/2014/main" id="{45145A3D-A565-B04A-8993-CC6A01408F4E}"/>
              </a:ext>
            </a:extLst>
          </p:cNvPr>
          <p:cNvSpPr/>
          <p:nvPr/>
        </p:nvSpPr>
        <p:spPr>
          <a:xfrm>
            <a:off x="5275465" y="2952748"/>
            <a:ext cx="658090" cy="581891"/>
          </a:xfrm>
          <a:prstGeom prst="roundRect">
            <a:avLst/>
          </a:prstGeom>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LM</a:t>
            </a:r>
          </a:p>
        </p:txBody>
      </p:sp>
    </p:spTree>
    <p:extLst>
      <p:ext uri="{BB962C8B-B14F-4D97-AF65-F5344CB8AC3E}">
        <p14:creationId xmlns:p14="http://schemas.microsoft.com/office/powerpoint/2010/main" val="26129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3">
                                            <p:txEl>
                                              <p:pRg st="0" end="0"/>
                                            </p:txEl>
                                          </p:spTgt>
                                        </p:tgtEl>
                                      </p:cBhvr>
                                    </p:animEffect>
                                    <p:set>
                                      <p:cBhvr>
                                        <p:cTn id="37" dur="1" fill="hold">
                                          <p:stCondLst>
                                            <p:cond delay="499"/>
                                          </p:stCondLst>
                                        </p:cTn>
                                        <p:tgtEl>
                                          <p:spTgt spid="3">
                                            <p:txEl>
                                              <p:pRg st="0" end="0"/>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xEl>
                                              <p:pRg st="1" end="1"/>
                                            </p:txEl>
                                          </p:spTgt>
                                        </p:tgtEl>
                                      </p:cBhvr>
                                    </p:animEffect>
                                    <p:set>
                                      <p:cBhvr>
                                        <p:cTn id="40" dur="1" fill="hold">
                                          <p:stCondLst>
                                            <p:cond delay="499"/>
                                          </p:stCondLst>
                                        </p:cTn>
                                        <p:tgtEl>
                                          <p:spTgt spid="3">
                                            <p:txEl>
                                              <p:pRg st="1" end="1"/>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
                                            <p:txEl>
                                              <p:pRg st="5" end="5"/>
                                            </p:txEl>
                                          </p:spTgt>
                                        </p:tgtEl>
                                      </p:cBhvr>
                                    </p:animEffect>
                                    <p:set>
                                      <p:cBhvr>
                                        <p:cTn id="43" dur="1" fill="hold">
                                          <p:stCondLst>
                                            <p:cond delay="499"/>
                                          </p:stCondLst>
                                        </p:cTn>
                                        <p:tgtEl>
                                          <p:spTgt spid="3">
                                            <p:txEl>
                                              <p:pRg st="5" end="5"/>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3">
                                            <p:txEl>
                                              <p:pRg st="6" end="6"/>
                                            </p:txEl>
                                          </p:spTgt>
                                        </p:tgtEl>
                                      </p:cBhvr>
                                    </p:animEffect>
                                    <p:set>
                                      <p:cBhvr>
                                        <p:cTn id="46" dur="1" fill="hold">
                                          <p:stCondLst>
                                            <p:cond delay="499"/>
                                          </p:stCondLst>
                                        </p:cTn>
                                        <p:tgtEl>
                                          <p:spTgt spid="3">
                                            <p:txEl>
                                              <p:pRg st="6" end="6"/>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
                                            <p:txEl>
                                              <p:pRg st="7" end="7"/>
                                            </p:txEl>
                                          </p:spTgt>
                                        </p:tgtEl>
                                      </p:cBhvr>
                                    </p:animEffect>
                                    <p:set>
                                      <p:cBhvr>
                                        <p:cTn id="49" dur="1" fill="hold">
                                          <p:stCondLst>
                                            <p:cond delay="499"/>
                                          </p:stCondLst>
                                        </p:cTn>
                                        <p:tgtEl>
                                          <p:spTgt spid="3">
                                            <p:txEl>
                                              <p:pRg st="7" end="7"/>
                                            </p:txEl>
                                          </p:spTgt>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
                                            <p:txEl>
                                              <p:pRg st="8" end="8"/>
                                            </p:txEl>
                                          </p:spTgt>
                                        </p:tgtEl>
                                      </p:cBhvr>
                                    </p:animEffect>
                                    <p:set>
                                      <p:cBhvr>
                                        <p:cTn id="52" dur="1" fill="hold">
                                          <p:stCondLst>
                                            <p:cond delay="499"/>
                                          </p:stCondLst>
                                        </p:cTn>
                                        <p:tgtEl>
                                          <p:spTgt spid="3">
                                            <p:txEl>
                                              <p:pRg st="8" end="8"/>
                                            </p:txEl>
                                          </p:spTgt>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
                                            <p:txEl>
                                              <p:pRg st="9" end="9"/>
                                            </p:txEl>
                                          </p:spTgt>
                                        </p:tgtEl>
                                      </p:cBhvr>
                                    </p:animEffect>
                                    <p:set>
                                      <p:cBhvr>
                                        <p:cTn id="55" dur="1" fill="hold">
                                          <p:stCondLst>
                                            <p:cond delay="499"/>
                                          </p:stCondLst>
                                        </p:cTn>
                                        <p:tgtEl>
                                          <p:spTgt spid="3">
                                            <p:txEl>
                                              <p:pRg st="9" end="9"/>
                                            </p:txEl>
                                          </p:spTgt>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
                                            <p:txEl>
                                              <p:pRg st="10" end="10"/>
                                            </p:txEl>
                                          </p:spTgt>
                                        </p:tgtEl>
                                      </p:cBhvr>
                                    </p:animEffect>
                                    <p:set>
                                      <p:cBhvr>
                                        <p:cTn id="58" dur="1" fill="hold">
                                          <p:stCondLst>
                                            <p:cond delay="499"/>
                                          </p:stCondLst>
                                        </p:cTn>
                                        <p:tgtEl>
                                          <p:spTgt spid="3">
                                            <p:txEl>
                                              <p:pRg st="10" end="10"/>
                                            </p:txEl>
                                          </p:spTgt>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
                                            <p:txEl>
                                              <p:pRg st="12" end="12"/>
                                            </p:txEl>
                                          </p:spTgt>
                                        </p:tgtEl>
                                      </p:cBhvr>
                                    </p:animEffect>
                                    <p:set>
                                      <p:cBhvr>
                                        <p:cTn id="61" dur="1" fill="hold">
                                          <p:stCondLst>
                                            <p:cond delay="499"/>
                                          </p:stCondLst>
                                        </p:cTn>
                                        <p:tgtEl>
                                          <p:spTgt spid="3">
                                            <p:txEl>
                                              <p:pRg st="12" end="12"/>
                                            </p:txEl>
                                          </p:spTgt>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8"/>
                                        </p:tgtEl>
                                      </p:cBhvr>
                                    </p:animEffect>
                                    <p:set>
                                      <p:cBhvr>
                                        <p:cTn id="67" dur="1" fill="hold">
                                          <p:stCondLst>
                                            <p:cond delay="499"/>
                                          </p:stCondLst>
                                        </p:cTn>
                                        <p:tgtEl>
                                          <p:spTgt spid="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6"/>
                                        </p:tgtEl>
                                      </p:cBhvr>
                                    </p:animEffect>
                                    <p:set>
                                      <p:cBhvr>
                                        <p:cTn id="70" dur="1" fill="hold">
                                          <p:stCondLst>
                                            <p:cond delay="499"/>
                                          </p:stCondLst>
                                        </p:cTn>
                                        <p:tgtEl>
                                          <p:spTgt spid="16"/>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15"/>
                                        </p:tgtEl>
                                      </p:cBhvr>
                                    </p:animEffect>
                                    <p:set>
                                      <p:cBhvr>
                                        <p:cTn id="73" dur="1" fill="hold">
                                          <p:stCondLst>
                                            <p:cond delay="499"/>
                                          </p:stCondLst>
                                        </p:cTn>
                                        <p:tgtEl>
                                          <p:spTgt spid="15"/>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6"/>
                                        </p:tgtEl>
                                      </p:cBhvr>
                                    </p:animEffect>
                                    <p:set>
                                      <p:cBhvr>
                                        <p:cTn id="76" dur="1" fill="hold">
                                          <p:stCondLst>
                                            <p:cond delay="499"/>
                                          </p:stCondLst>
                                        </p:cTn>
                                        <p:tgtEl>
                                          <p:spTgt spid="3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7"/>
                                        </p:tgtEl>
                                      </p:cBhvr>
                                    </p:animEffect>
                                    <p:set>
                                      <p:cBhvr>
                                        <p:cTn id="79"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02D-B34A-5B4C-8196-F5169C51D676}"/>
              </a:ext>
            </a:extLst>
          </p:cNvPr>
          <p:cNvSpPr>
            <a:spLocks noGrp="1"/>
          </p:cNvSpPr>
          <p:nvPr>
            <p:ph type="title"/>
          </p:nvPr>
        </p:nvSpPr>
        <p:spPr/>
        <p:txBody>
          <a:bodyPr/>
          <a:lstStyle/>
          <a:p>
            <a:r>
              <a:rPr lang="en-US" dirty="0"/>
              <a:t>Google questions: examples</a:t>
            </a:r>
          </a:p>
        </p:txBody>
      </p:sp>
      <p:sp>
        <p:nvSpPr>
          <p:cNvPr id="4" name="Rounded Rectangle 3">
            <a:extLst>
              <a:ext uri="{FF2B5EF4-FFF2-40B4-BE49-F238E27FC236}">
                <a16:creationId xmlns:a16="http://schemas.microsoft.com/office/drawing/2014/main" id="{12E7975F-3654-1A47-A84F-FEE113BF924B}"/>
              </a:ext>
            </a:extLst>
          </p:cNvPr>
          <p:cNvSpPr/>
          <p:nvPr/>
        </p:nvSpPr>
        <p:spPr>
          <a:xfrm>
            <a:off x="6438899" y="1663700"/>
            <a:ext cx="5537201" cy="5003800"/>
          </a:xfrm>
          <a:prstGeom prst="roundRect">
            <a:avLst>
              <a:gd name="adj" fmla="val 8038"/>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i="1" dirty="0"/>
              <a:t>what are the steps for decision making?</a:t>
            </a:r>
          </a:p>
          <a:p>
            <a:br>
              <a:rPr lang="en-US" b="1" dirty="0"/>
            </a:br>
            <a:r>
              <a:rPr lang="en-US" b="1" dirty="0"/>
              <a:t>Answer type: </a:t>
            </a:r>
            <a:r>
              <a:rPr lang="en-US" i="1" dirty="0"/>
              <a:t>list </a:t>
            </a:r>
            <a:br>
              <a:rPr lang="en-US" b="1" dirty="0"/>
            </a:br>
            <a:br>
              <a:rPr lang="en-US" b="1" dirty="0"/>
            </a:br>
            <a:r>
              <a:rPr lang="en-US" b="1" dirty="0"/>
              <a:t>Short answers: - </a:t>
            </a:r>
            <a:br>
              <a:rPr lang="en-US" b="1" dirty="0"/>
            </a:br>
            <a:endParaRPr lang="en-US" dirty="0"/>
          </a:p>
          <a:p>
            <a:r>
              <a:rPr lang="en-US" b="1" dirty="0"/>
              <a:t>Long answer: [</a:t>
            </a:r>
            <a:br>
              <a:rPr lang="en-US" b="1" dirty="0"/>
            </a:br>
            <a:r>
              <a:rPr lang="en-US" b="1" dirty="0"/>
              <a:t>        </a:t>
            </a:r>
            <a:r>
              <a:rPr lang="en-US" dirty="0"/>
              <a:t>Step 1: Identify the decision You realize that 		you need to make a decision. ..., </a:t>
            </a:r>
            <a:br>
              <a:rPr lang="en-US" dirty="0"/>
            </a:br>
            <a:r>
              <a:rPr lang="en-US" dirty="0"/>
              <a:t>        Step 2: Gather relevant information. ...</a:t>
            </a:r>
          </a:p>
          <a:p>
            <a:r>
              <a:rPr lang="en-US" dirty="0"/>
              <a:t>        Step 3: Identify the alternatives. ...</a:t>
            </a:r>
          </a:p>
          <a:p>
            <a:r>
              <a:rPr lang="en-US" dirty="0"/>
              <a:t>        Step 4: Weigh the evidence. ...</a:t>
            </a:r>
          </a:p>
          <a:p>
            <a:r>
              <a:rPr lang="en-US" dirty="0"/>
              <a:t>        Step 5: Choose among alternatives. ...</a:t>
            </a:r>
          </a:p>
          <a:p>
            <a:r>
              <a:rPr lang="en-US" dirty="0"/>
              <a:t>        Step 6: Take </a:t>
            </a:r>
            <a:r>
              <a:rPr lang="en-US" b="1" dirty="0"/>
              <a:t>action</a:t>
            </a:r>
            <a:r>
              <a:rPr lang="en-US" dirty="0"/>
              <a:t>. ...</a:t>
            </a:r>
          </a:p>
          <a:p>
            <a:r>
              <a:rPr lang="en-US" dirty="0"/>
              <a:t>        Step 7: Review your decision &amp; its consequences.</a:t>
            </a:r>
          </a:p>
          <a:p>
            <a:r>
              <a:rPr lang="en-US" b="1" dirty="0"/>
              <a:t>]</a:t>
            </a:r>
          </a:p>
        </p:txBody>
      </p:sp>
      <p:pic>
        <p:nvPicPr>
          <p:cNvPr id="7" name="Picture 6" descr="A screenshot of a cell phone&#10;&#10;Description automatically generated">
            <a:extLst>
              <a:ext uri="{FF2B5EF4-FFF2-40B4-BE49-F238E27FC236}">
                <a16:creationId xmlns:a16="http://schemas.microsoft.com/office/drawing/2014/main" id="{F6D47604-7C05-7445-955F-DB95E5A431CF}"/>
              </a:ext>
            </a:extLst>
          </p:cNvPr>
          <p:cNvPicPr>
            <a:picLocks noChangeAspect="1"/>
          </p:cNvPicPr>
          <p:nvPr/>
        </p:nvPicPr>
        <p:blipFill>
          <a:blip r:embed="rId2"/>
          <a:stretch>
            <a:fillRect/>
          </a:stretch>
        </p:blipFill>
        <p:spPr>
          <a:xfrm>
            <a:off x="52559" y="1384300"/>
            <a:ext cx="6043441" cy="6959600"/>
          </a:xfrm>
          <a:prstGeom prst="rect">
            <a:avLst/>
          </a:prstGeom>
        </p:spPr>
      </p:pic>
    </p:spTree>
    <p:extLst>
      <p:ext uri="{BB962C8B-B14F-4D97-AF65-F5344CB8AC3E}">
        <p14:creationId xmlns:p14="http://schemas.microsoft.com/office/powerpoint/2010/main" val="1518980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02D-B34A-5B4C-8196-F5169C51D676}"/>
              </a:ext>
            </a:extLst>
          </p:cNvPr>
          <p:cNvSpPr>
            <a:spLocks noGrp="1"/>
          </p:cNvSpPr>
          <p:nvPr>
            <p:ph type="title"/>
          </p:nvPr>
        </p:nvSpPr>
        <p:spPr/>
        <p:txBody>
          <a:bodyPr/>
          <a:lstStyle/>
          <a:p>
            <a:r>
              <a:rPr lang="en-US" dirty="0"/>
              <a:t>Google questions: examples</a:t>
            </a:r>
          </a:p>
        </p:txBody>
      </p:sp>
      <p:sp>
        <p:nvSpPr>
          <p:cNvPr id="4" name="Rounded Rectangle 3">
            <a:extLst>
              <a:ext uri="{FF2B5EF4-FFF2-40B4-BE49-F238E27FC236}">
                <a16:creationId xmlns:a16="http://schemas.microsoft.com/office/drawing/2014/main" id="{12E7975F-3654-1A47-A84F-FEE113BF924B}"/>
              </a:ext>
            </a:extLst>
          </p:cNvPr>
          <p:cNvSpPr/>
          <p:nvPr/>
        </p:nvSpPr>
        <p:spPr>
          <a:xfrm>
            <a:off x="6286500" y="1876301"/>
            <a:ext cx="5280066" cy="4488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i="1" dirty="0"/>
              <a:t>what are the ingredients used in making black soap?</a:t>
            </a:r>
          </a:p>
          <a:p>
            <a:br>
              <a:rPr lang="en-US" b="1" dirty="0"/>
            </a:br>
            <a:r>
              <a:rPr lang="en-US" b="1" dirty="0"/>
              <a:t>Answer type:  </a:t>
            </a:r>
            <a:r>
              <a:rPr lang="en-US" i="1" dirty="0"/>
              <a:t>set</a:t>
            </a:r>
            <a:br>
              <a:rPr lang="en-US" b="1" dirty="0"/>
            </a:br>
            <a:br>
              <a:rPr lang="en-US" b="1" dirty="0"/>
            </a:br>
            <a:r>
              <a:rPr lang="en-US" b="1" dirty="0"/>
              <a:t>Short answers: - </a:t>
            </a:r>
            <a:br>
              <a:rPr lang="en-US" b="1" dirty="0"/>
            </a:br>
            <a:endParaRPr lang="en-US" dirty="0"/>
          </a:p>
          <a:p>
            <a:r>
              <a:rPr lang="en-US" b="1" dirty="0"/>
              <a:t>Long answer: { </a:t>
            </a:r>
            <a:br>
              <a:rPr lang="en-US" b="1" dirty="0"/>
            </a:br>
            <a:r>
              <a:rPr lang="en-US" b="1" dirty="0"/>
              <a:t>	</a:t>
            </a:r>
            <a:r>
              <a:rPr lang="en-US" dirty="0"/>
              <a:t>9 oz Coconut Oil., </a:t>
            </a:r>
            <a:br>
              <a:rPr lang="en-US" dirty="0"/>
            </a:br>
            <a:r>
              <a:rPr lang="en-US" dirty="0"/>
              <a:t>	20 oz Palm Oil.,  </a:t>
            </a:r>
            <a:br>
              <a:rPr lang="en-US" dirty="0"/>
            </a:br>
            <a:r>
              <a:rPr lang="en-US" dirty="0"/>
              <a:t>	3.5 oz </a:t>
            </a:r>
            <a:r>
              <a:rPr lang="en-US" b="1" dirty="0"/>
              <a:t>Shea Butter</a:t>
            </a:r>
            <a:r>
              <a:rPr lang="en-US" dirty="0"/>
              <a:t>.,  </a:t>
            </a:r>
            <a:br>
              <a:rPr lang="en-US" dirty="0"/>
            </a:br>
            <a:r>
              <a:rPr lang="en-US" dirty="0"/>
              <a:t>	0.6 oz Coconut Carbon., </a:t>
            </a:r>
            <a:br>
              <a:rPr lang="en-US" dirty="0"/>
            </a:br>
            <a:r>
              <a:rPr lang="en-US" dirty="0"/>
              <a:t>	0.5 - 1.5 oz Fragrance or Essential Oil. , </a:t>
            </a:r>
            <a:br>
              <a:rPr lang="en-US" dirty="0"/>
            </a:br>
            <a:r>
              <a:rPr lang="en-US" dirty="0"/>
              <a:t>	14 oz Water. </a:t>
            </a:r>
          </a:p>
          <a:p>
            <a:r>
              <a:rPr lang="en-US" dirty="0"/>
              <a:t>} </a:t>
            </a:r>
          </a:p>
        </p:txBody>
      </p:sp>
      <p:pic>
        <p:nvPicPr>
          <p:cNvPr id="7" name="Picture 6" descr="A screenshot of a cell phone&#10;&#10;Description automatically generated">
            <a:extLst>
              <a:ext uri="{FF2B5EF4-FFF2-40B4-BE49-F238E27FC236}">
                <a16:creationId xmlns:a16="http://schemas.microsoft.com/office/drawing/2014/main" id="{03E08EFD-3BFC-C440-BA9B-94584D63F20E}"/>
              </a:ext>
            </a:extLst>
          </p:cNvPr>
          <p:cNvPicPr>
            <a:picLocks noChangeAspect="1"/>
          </p:cNvPicPr>
          <p:nvPr/>
        </p:nvPicPr>
        <p:blipFill>
          <a:blip r:embed="rId2"/>
          <a:stretch>
            <a:fillRect/>
          </a:stretch>
        </p:blipFill>
        <p:spPr>
          <a:xfrm>
            <a:off x="381000" y="1425177"/>
            <a:ext cx="5613400" cy="6530519"/>
          </a:xfrm>
          <a:prstGeom prst="rect">
            <a:avLst/>
          </a:prstGeom>
        </p:spPr>
      </p:pic>
    </p:spTree>
    <p:extLst>
      <p:ext uri="{BB962C8B-B14F-4D97-AF65-F5344CB8AC3E}">
        <p14:creationId xmlns:p14="http://schemas.microsoft.com/office/powerpoint/2010/main" val="1673188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02D-B34A-5B4C-8196-F5169C51D676}"/>
              </a:ext>
            </a:extLst>
          </p:cNvPr>
          <p:cNvSpPr>
            <a:spLocks noGrp="1"/>
          </p:cNvSpPr>
          <p:nvPr>
            <p:ph type="title"/>
          </p:nvPr>
        </p:nvSpPr>
        <p:spPr/>
        <p:txBody>
          <a:bodyPr/>
          <a:lstStyle/>
          <a:p>
            <a:r>
              <a:rPr lang="en-US" dirty="0"/>
              <a:t>Google questions (knowledge)</a:t>
            </a:r>
          </a:p>
        </p:txBody>
      </p:sp>
      <p:sp>
        <p:nvSpPr>
          <p:cNvPr id="4" name="Rounded Rectangle 3">
            <a:extLst>
              <a:ext uri="{FF2B5EF4-FFF2-40B4-BE49-F238E27FC236}">
                <a16:creationId xmlns:a16="http://schemas.microsoft.com/office/drawing/2014/main" id="{12E7975F-3654-1A47-A84F-FEE113BF924B}"/>
              </a:ext>
            </a:extLst>
          </p:cNvPr>
          <p:cNvSpPr/>
          <p:nvPr/>
        </p:nvSpPr>
        <p:spPr>
          <a:xfrm>
            <a:off x="6429004" y="2822343"/>
            <a:ext cx="5116400" cy="2545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i="1" dirty="0"/>
              <a:t>what is the gravitational force of </a:t>
            </a:r>
            <a:r>
              <a:rPr lang="en-US" i="1" dirty="0" err="1"/>
              <a:t>uranus</a:t>
            </a:r>
            <a:r>
              <a:rPr lang="en-US" i="1" dirty="0"/>
              <a:t>?</a:t>
            </a:r>
            <a:br>
              <a:rPr lang="en-US" i="1" dirty="0"/>
            </a:br>
            <a:br>
              <a:rPr lang="en-US" b="1" dirty="0"/>
            </a:br>
            <a:r>
              <a:rPr lang="en-US" b="1" dirty="0"/>
              <a:t>Answer type: </a:t>
            </a:r>
            <a:r>
              <a:rPr lang="en-US" i="1" dirty="0"/>
              <a:t>knowledge lookup</a:t>
            </a:r>
            <a:br>
              <a:rPr lang="en-US" b="1" dirty="0"/>
            </a:br>
            <a:br>
              <a:rPr lang="en-US" b="1" dirty="0"/>
            </a:br>
            <a:r>
              <a:rPr lang="en-US" b="1" dirty="0"/>
              <a:t>Short answers: </a:t>
            </a:r>
            <a:r>
              <a:rPr lang="en-US" i="1" dirty="0"/>
              <a:t>8.87 m/s²</a:t>
            </a:r>
            <a:r>
              <a:rPr lang="en-US" b="1" dirty="0"/>
              <a:t> </a:t>
            </a:r>
            <a:br>
              <a:rPr lang="en-US" b="1" dirty="0"/>
            </a:br>
            <a:endParaRPr lang="en-US" dirty="0"/>
          </a:p>
          <a:p>
            <a:r>
              <a:rPr lang="en-US" b="1" dirty="0"/>
              <a:t>Long answer: </a:t>
            </a:r>
            <a:r>
              <a:rPr lang="en-US" i="1" dirty="0"/>
              <a:t>--</a:t>
            </a:r>
          </a:p>
        </p:txBody>
      </p:sp>
      <p:pic>
        <p:nvPicPr>
          <p:cNvPr id="8" name="Picture 7" descr="A screenshot of a cell phone&#10;&#10;Description automatically generated">
            <a:extLst>
              <a:ext uri="{FF2B5EF4-FFF2-40B4-BE49-F238E27FC236}">
                <a16:creationId xmlns:a16="http://schemas.microsoft.com/office/drawing/2014/main" id="{953890CE-FA54-334B-84E3-5B6E5E63BE54}"/>
              </a:ext>
            </a:extLst>
          </p:cNvPr>
          <p:cNvPicPr>
            <a:picLocks noChangeAspect="1"/>
          </p:cNvPicPr>
          <p:nvPr/>
        </p:nvPicPr>
        <p:blipFill>
          <a:blip r:embed="rId2"/>
          <a:stretch>
            <a:fillRect/>
          </a:stretch>
        </p:blipFill>
        <p:spPr>
          <a:xfrm>
            <a:off x="509592" y="1484417"/>
            <a:ext cx="5116400" cy="6858000"/>
          </a:xfrm>
          <a:prstGeom prst="rect">
            <a:avLst/>
          </a:prstGeom>
        </p:spPr>
      </p:pic>
    </p:spTree>
    <p:extLst>
      <p:ext uri="{BB962C8B-B14F-4D97-AF65-F5344CB8AC3E}">
        <p14:creationId xmlns:p14="http://schemas.microsoft.com/office/powerpoint/2010/main" val="1221547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02D-B34A-5B4C-8196-F5169C51D676}"/>
              </a:ext>
            </a:extLst>
          </p:cNvPr>
          <p:cNvSpPr>
            <a:spLocks noGrp="1"/>
          </p:cNvSpPr>
          <p:nvPr>
            <p:ph type="title"/>
          </p:nvPr>
        </p:nvSpPr>
        <p:spPr/>
        <p:txBody>
          <a:bodyPr/>
          <a:lstStyle/>
          <a:p>
            <a:r>
              <a:rPr lang="en-US" dirty="0"/>
              <a:t>Google questions (translation)</a:t>
            </a:r>
          </a:p>
        </p:txBody>
      </p:sp>
      <p:sp>
        <p:nvSpPr>
          <p:cNvPr id="4" name="Rounded Rectangle 3">
            <a:extLst>
              <a:ext uri="{FF2B5EF4-FFF2-40B4-BE49-F238E27FC236}">
                <a16:creationId xmlns:a16="http://schemas.microsoft.com/office/drawing/2014/main" id="{12E7975F-3654-1A47-A84F-FEE113BF924B}"/>
              </a:ext>
            </a:extLst>
          </p:cNvPr>
          <p:cNvSpPr/>
          <p:nvPr/>
        </p:nvSpPr>
        <p:spPr>
          <a:xfrm>
            <a:off x="6370199" y="2644378"/>
            <a:ext cx="4983601" cy="3273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i="1" dirty="0"/>
              <a:t>how do you say 20 in </a:t>
            </a:r>
            <a:r>
              <a:rPr lang="en-US" i="1" dirty="0" err="1"/>
              <a:t>hebrew</a:t>
            </a:r>
            <a:r>
              <a:rPr lang="en-US" i="1" dirty="0"/>
              <a:t>?</a:t>
            </a:r>
          </a:p>
          <a:p>
            <a:br>
              <a:rPr lang="en-US" b="1" dirty="0"/>
            </a:br>
            <a:r>
              <a:rPr lang="en-US" b="1" dirty="0"/>
              <a:t>Answer type: </a:t>
            </a:r>
            <a:r>
              <a:rPr lang="en-US" i="1" dirty="0"/>
              <a:t>translate </a:t>
            </a:r>
          </a:p>
          <a:p>
            <a:br>
              <a:rPr lang="en-US" b="1" dirty="0"/>
            </a:br>
            <a:r>
              <a:rPr lang="en-US" b="1" dirty="0"/>
              <a:t>Short answers: </a:t>
            </a:r>
            <a:r>
              <a:rPr lang="he-IL" i="1" dirty="0"/>
              <a:t>עשרים</a:t>
            </a:r>
            <a:r>
              <a:rPr lang="en-US" b="1" dirty="0"/>
              <a:t> </a:t>
            </a:r>
            <a:br>
              <a:rPr lang="en-US" b="1" dirty="0"/>
            </a:br>
            <a:endParaRPr lang="en-US" dirty="0"/>
          </a:p>
          <a:p>
            <a:r>
              <a:rPr lang="en-US" b="1" dirty="0"/>
              <a:t>Long answer: - </a:t>
            </a:r>
          </a:p>
        </p:txBody>
      </p:sp>
      <p:pic>
        <p:nvPicPr>
          <p:cNvPr id="8" name="Picture 7" descr="A screenshot of a cell phone&#10;&#10;Description automatically generated">
            <a:extLst>
              <a:ext uri="{FF2B5EF4-FFF2-40B4-BE49-F238E27FC236}">
                <a16:creationId xmlns:a16="http://schemas.microsoft.com/office/drawing/2014/main" id="{747B17FC-C658-B548-9A7A-A287F1147DA2}"/>
              </a:ext>
            </a:extLst>
          </p:cNvPr>
          <p:cNvPicPr>
            <a:picLocks noChangeAspect="1"/>
          </p:cNvPicPr>
          <p:nvPr/>
        </p:nvPicPr>
        <p:blipFill>
          <a:blip r:embed="rId2"/>
          <a:stretch>
            <a:fillRect/>
          </a:stretch>
        </p:blipFill>
        <p:spPr>
          <a:xfrm>
            <a:off x="838200" y="1677194"/>
            <a:ext cx="5098692" cy="5003006"/>
          </a:xfrm>
          <a:prstGeom prst="rect">
            <a:avLst/>
          </a:prstGeom>
        </p:spPr>
      </p:pic>
    </p:spTree>
    <p:extLst>
      <p:ext uri="{BB962C8B-B14F-4D97-AF65-F5344CB8AC3E}">
        <p14:creationId xmlns:p14="http://schemas.microsoft.com/office/powerpoint/2010/main" val="996188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02D-B34A-5B4C-8196-F5169C51D676}"/>
              </a:ext>
            </a:extLst>
          </p:cNvPr>
          <p:cNvSpPr>
            <a:spLocks noGrp="1"/>
          </p:cNvSpPr>
          <p:nvPr>
            <p:ph type="title"/>
          </p:nvPr>
        </p:nvSpPr>
        <p:spPr/>
        <p:txBody>
          <a:bodyPr/>
          <a:lstStyle/>
          <a:p>
            <a:r>
              <a:rPr lang="en-US" dirty="0"/>
              <a:t>Google questions (currency conversion)</a:t>
            </a:r>
          </a:p>
        </p:txBody>
      </p:sp>
      <p:sp>
        <p:nvSpPr>
          <p:cNvPr id="4" name="Rounded Rectangle 3">
            <a:extLst>
              <a:ext uri="{FF2B5EF4-FFF2-40B4-BE49-F238E27FC236}">
                <a16:creationId xmlns:a16="http://schemas.microsoft.com/office/drawing/2014/main" id="{12E7975F-3654-1A47-A84F-FEE113BF924B}"/>
              </a:ext>
            </a:extLst>
          </p:cNvPr>
          <p:cNvSpPr/>
          <p:nvPr/>
        </p:nvSpPr>
        <p:spPr>
          <a:xfrm>
            <a:off x="7010895" y="2869844"/>
            <a:ext cx="4045032" cy="2675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i="1" dirty="0"/>
              <a:t>1 dollar is equivalent to how many rupees?</a:t>
            </a:r>
            <a:br>
              <a:rPr lang="en-US" b="1" dirty="0"/>
            </a:br>
            <a:br>
              <a:rPr lang="en-US" b="1" dirty="0"/>
            </a:br>
            <a:r>
              <a:rPr lang="en-US" b="1" dirty="0"/>
              <a:t>Answer type:  </a:t>
            </a:r>
            <a:r>
              <a:rPr lang="en-US" i="1" dirty="0"/>
              <a:t>currency conversion</a:t>
            </a:r>
            <a:br>
              <a:rPr lang="en-US" b="1" dirty="0"/>
            </a:br>
            <a:br>
              <a:rPr lang="en-US" b="1" dirty="0"/>
            </a:br>
            <a:r>
              <a:rPr lang="en-US" b="1" dirty="0"/>
              <a:t>Short answers: </a:t>
            </a:r>
            <a:r>
              <a:rPr lang="en-US" i="1" dirty="0"/>
              <a:t>75.52 Indian </a:t>
            </a:r>
            <a:r>
              <a:rPr lang="en-US" i="1" dirty="0" err="1"/>
              <a:t>Rupe</a:t>
            </a:r>
            <a:br>
              <a:rPr lang="en-US" b="1" dirty="0"/>
            </a:br>
            <a:endParaRPr lang="en-US" dirty="0"/>
          </a:p>
          <a:p>
            <a:r>
              <a:rPr lang="en-US" b="1" dirty="0"/>
              <a:t>Long answer: </a:t>
            </a:r>
            <a:r>
              <a:rPr lang="en-US" dirty="0"/>
              <a:t>-</a:t>
            </a:r>
            <a:endParaRPr lang="en-US" i="1" dirty="0"/>
          </a:p>
        </p:txBody>
      </p:sp>
      <p:pic>
        <p:nvPicPr>
          <p:cNvPr id="6" name="Picture 5" descr="A screenshot of a social media post&#10;&#10;Description automatically generated">
            <a:extLst>
              <a:ext uri="{FF2B5EF4-FFF2-40B4-BE49-F238E27FC236}">
                <a16:creationId xmlns:a16="http://schemas.microsoft.com/office/drawing/2014/main" id="{6180D86E-E25C-114F-826C-4292C97ADA26}"/>
              </a:ext>
            </a:extLst>
          </p:cNvPr>
          <p:cNvPicPr>
            <a:picLocks noChangeAspect="1"/>
          </p:cNvPicPr>
          <p:nvPr/>
        </p:nvPicPr>
        <p:blipFill>
          <a:blip r:embed="rId2"/>
          <a:stretch>
            <a:fillRect/>
          </a:stretch>
        </p:blipFill>
        <p:spPr>
          <a:xfrm>
            <a:off x="546264" y="1726131"/>
            <a:ext cx="5454239" cy="7078423"/>
          </a:xfrm>
          <a:prstGeom prst="rect">
            <a:avLst/>
          </a:prstGeom>
        </p:spPr>
      </p:pic>
    </p:spTree>
    <p:extLst>
      <p:ext uri="{BB962C8B-B14F-4D97-AF65-F5344CB8AC3E}">
        <p14:creationId xmlns:p14="http://schemas.microsoft.com/office/powerpoint/2010/main" val="2587857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502D-B34A-5B4C-8196-F5169C51D676}"/>
              </a:ext>
            </a:extLst>
          </p:cNvPr>
          <p:cNvSpPr>
            <a:spLocks noGrp="1"/>
          </p:cNvSpPr>
          <p:nvPr>
            <p:ph type="title"/>
          </p:nvPr>
        </p:nvSpPr>
        <p:spPr/>
        <p:txBody>
          <a:bodyPr/>
          <a:lstStyle/>
          <a:p>
            <a:r>
              <a:rPr lang="en-US" dirty="0"/>
              <a:t>Google questions (time conversion)</a:t>
            </a:r>
          </a:p>
        </p:txBody>
      </p:sp>
      <p:sp>
        <p:nvSpPr>
          <p:cNvPr id="4" name="Rounded Rectangle 3">
            <a:extLst>
              <a:ext uri="{FF2B5EF4-FFF2-40B4-BE49-F238E27FC236}">
                <a16:creationId xmlns:a16="http://schemas.microsoft.com/office/drawing/2014/main" id="{12E7975F-3654-1A47-A84F-FEE113BF924B}"/>
              </a:ext>
            </a:extLst>
          </p:cNvPr>
          <p:cNvSpPr/>
          <p:nvPr/>
        </p:nvSpPr>
        <p:spPr>
          <a:xfrm>
            <a:off x="6286500" y="2276078"/>
            <a:ext cx="5715000" cy="3870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t>Question: </a:t>
            </a:r>
            <a:r>
              <a:rPr lang="en-US" i="1" dirty="0"/>
              <a:t>what is the difference between the united states and </a:t>
            </a:r>
            <a:r>
              <a:rPr lang="en-US" i="1" dirty="0" err="1"/>
              <a:t>canada</a:t>
            </a:r>
            <a:r>
              <a:rPr lang="en-US" i="1" dirty="0"/>
              <a:t>?</a:t>
            </a:r>
          </a:p>
          <a:p>
            <a:br>
              <a:rPr lang="en-US" b="1" dirty="0"/>
            </a:br>
            <a:r>
              <a:rPr lang="en-US" b="1" dirty="0"/>
              <a:t>Answer type:  </a:t>
            </a:r>
            <a:r>
              <a:rPr lang="en-US" i="1" dirty="0"/>
              <a:t>time conversion</a:t>
            </a:r>
            <a:br>
              <a:rPr lang="en-US" b="1" dirty="0"/>
            </a:br>
            <a:br>
              <a:rPr lang="en-US" b="1" dirty="0"/>
            </a:br>
            <a:r>
              <a:rPr lang="en-US" b="1" dirty="0"/>
              <a:t>Short answers: - </a:t>
            </a:r>
            <a:br>
              <a:rPr lang="en-US" b="1" dirty="0"/>
            </a:br>
            <a:endParaRPr lang="en-US" dirty="0"/>
          </a:p>
          <a:p>
            <a:r>
              <a:rPr lang="en-US" b="1" dirty="0"/>
              <a:t>Long answer: </a:t>
            </a:r>
            <a:r>
              <a:rPr lang="en-US" i="1" dirty="0"/>
              <a:t>There is no time difference between Washington, DC and Ottawa, ON, Canada</a:t>
            </a:r>
          </a:p>
        </p:txBody>
      </p:sp>
      <p:pic>
        <p:nvPicPr>
          <p:cNvPr id="5" name="Picture 4" descr="A screenshot of a social media post&#10;&#10;Description automatically generated">
            <a:extLst>
              <a:ext uri="{FF2B5EF4-FFF2-40B4-BE49-F238E27FC236}">
                <a16:creationId xmlns:a16="http://schemas.microsoft.com/office/drawing/2014/main" id="{D678D10C-91D1-854F-AB78-CCD5FC2DD561}"/>
              </a:ext>
            </a:extLst>
          </p:cNvPr>
          <p:cNvPicPr>
            <a:picLocks noChangeAspect="1"/>
          </p:cNvPicPr>
          <p:nvPr/>
        </p:nvPicPr>
        <p:blipFill rotWithShape="1">
          <a:blip r:embed="rId2"/>
          <a:srcRect r="8411"/>
          <a:stretch/>
        </p:blipFill>
        <p:spPr>
          <a:xfrm>
            <a:off x="378539" y="1524066"/>
            <a:ext cx="5806361" cy="6578534"/>
          </a:xfrm>
          <a:prstGeom prst="rect">
            <a:avLst/>
          </a:prstGeom>
        </p:spPr>
      </p:pic>
    </p:spTree>
    <p:extLst>
      <p:ext uri="{BB962C8B-B14F-4D97-AF65-F5344CB8AC3E}">
        <p14:creationId xmlns:p14="http://schemas.microsoft.com/office/powerpoint/2010/main" val="1626496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C9EB-CAB7-314A-B7B8-B6A75C00EA8E}"/>
              </a:ext>
            </a:extLst>
          </p:cNvPr>
          <p:cNvSpPr>
            <a:spLocks noGrp="1"/>
          </p:cNvSpPr>
          <p:nvPr>
            <p:ph type="title"/>
          </p:nvPr>
        </p:nvSpPr>
        <p:spPr>
          <a:xfrm>
            <a:off x="371439" y="457200"/>
            <a:ext cx="3364220" cy="1600200"/>
          </a:xfrm>
        </p:spPr>
        <p:txBody>
          <a:bodyPr wrap="square" anchor="b">
            <a:normAutofit/>
          </a:bodyPr>
          <a:lstStyle/>
          <a:p>
            <a:r>
              <a:rPr lang="en-US" dirty="0"/>
              <a:t>Google answers: question type statistics </a:t>
            </a:r>
          </a:p>
        </p:txBody>
      </p:sp>
      <p:pic>
        <p:nvPicPr>
          <p:cNvPr id="4098" name="Picture 2">
            <a:extLst>
              <a:ext uri="{FF2B5EF4-FFF2-40B4-BE49-F238E27FC236}">
                <a16:creationId xmlns:a16="http://schemas.microsoft.com/office/drawing/2014/main" id="{4475CFD9-2259-CB45-9919-E2300E40A0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5907" y="0"/>
            <a:ext cx="5212078" cy="6858000"/>
          </a:xfrm>
          <a:prstGeom prst="rect">
            <a:avLst/>
          </a:prstGeom>
          <a:solidFill>
            <a:srgbClr val="FFFFFF"/>
          </a:solidFill>
        </p:spPr>
      </p:pic>
      <p:sp>
        <p:nvSpPr>
          <p:cNvPr id="3" name="Content Placeholder 2">
            <a:extLst>
              <a:ext uri="{FF2B5EF4-FFF2-40B4-BE49-F238E27FC236}">
                <a16:creationId xmlns:a16="http://schemas.microsoft.com/office/drawing/2014/main" id="{0B851BDC-C16A-FF42-8CDA-755DEE50D8A7}"/>
              </a:ext>
            </a:extLst>
          </p:cNvPr>
          <p:cNvSpPr>
            <a:spLocks noGrp="1"/>
          </p:cNvSpPr>
          <p:nvPr>
            <p:ph type="body" sz="half" idx="2"/>
          </p:nvPr>
        </p:nvSpPr>
        <p:spPr>
          <a:xfrm>
            <a:off x="371439" y="2137410"/>
            <a:ext cx="3364220" cy="3811588"/>
          </a:xfrm>
        </p:spPr>
        <p:txBody>
          <a:bodyPr wrap="square" anchor="t">
            <a:normAutofit/>
          </a:bodyPr>
          <a:lstStyle/>
          <a:p>
            <a:r>
              <a:rPr lang="en-US" dirty="0"/>
              <a:t># of questions with any answer: 3,146,425</a:t>
            </a:r>
          </a:p>
          <a:p>
            <a:r>
              <a:rPr lang="en-US" dirty="0"/>
              <a:t># of questions with short answer: 308,697</a:t>
            </a:r>
          </a:p>
          <a:p>
            <a:r>
              <a:rPr lang="en-US" dirty="0"/>
              <a:t># of questions with long answer: 3,033,898</a:t>
            </a:r>
          </a:p>
          <a:p>
            <a:endParaRPr lang="en-US" dirty="0"/>
          </a:p>
        </p:txBody>
      </p:sp>
    </p:spTree>
    <p:extLst>
      <p:ext uri="{BB962C8B-B14F-4D97-AF65-F5344CB8AC3E}">
        <p14:creationId xmlns:p14="http://schemas.microsoft.com/office/powerpoint/2010/main" val="748863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C9EB-CAB7-314A-B7B8-B6A75C00EA8E}"/>
              </a:ext>
            </a:extLst>
          </p:cNvPr>
          <p:cNvSpPr>
            <a:spLocks noGrp="1"/>
          </p:cNvSpPr>
          <p:nvPr>
            <p:ph type="title"/>
          </p:nvPr>
        </p:nvSpPr>
        <p:spPr/>
        <p:txBody>
          <a:bodyPr/>
          <a:lstStyle/>
          <a:p>
            <a:r>
              <a:rPr lang="en-US" dirty="0"/>
              <a:t>Google answers: question type statistics </a:t>
            </a:r>
          </a:p>
        </p:txBody>
      </p:sp>
      <p:sp>
        <p:nvSpPr>
          <p:cNvPr id="3" name="Content Placeholder 2">
            <a:extLst>
              <a:ext uri="{FF2B5EF4-FFF2-40B4-BE49-F238E27FC236}">
                <a16:creationId xmlns:a16="http://schemas.microsoft.com/office/drawing/2014/main" id="{0B851BDC-C16A-FF42-8CDA-755DEE50D8A7}"/>
              </a:ext>
            </a:extLst>
          </p:cNvPr>
          <p:cNvSpPr>
            <a:spLocks noGrp="1"/>
          </p:cNvSpPr>
          <p:nvPr>
            <p:ph idx="1"/>
          </p:nvPr>
        </p:nvSpPr>
        <p:spPr/>
        <p:txBody>
          <a:bodyPr/>
          <a:lstStyle/>
          <a:p>
            <a:endParaRPr lang="en-US" dirty="0"/>
          </a:p>
        </p:txBody>
      </p:sp>
      <p:pic>
        <p:nvPicPr>
          <p:cNvPr id="4100" name="Picture 4">
            <a:extLst>
              <a:ext uri="{FF2B5EF4-FFF2-40B4-BE49-F238E27FC236}">
                <a16:creationId xmlns:a16="http://schemas.microsoft.com/office/drawing/2014/main" id="{7D42C711-F0BA-2F4A-8B0A-642C7B3AA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100" y="2058926"/>
            <a:ext cx="6865446" cy="4508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202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7C4D-1E4F-B74E-9B9E-8FF6AC9FA3B1}"/>
              </a:ext>
            </a:extLst>
          </p:cNvPr>
          <p:cNvSpPr>
            <a:spLocks noGrp="1"/>
          </p:cNvSpPr>
          <p:nvPr>
            <p:ph type="title"/>
          </p:nvPr>
        </p:nvSpPr>
        <p:spPr/>
        <p:txBody>
          <a:bodyPr/>
          <a:lstStyle/>
          <a:p>
            <a:r>
              <a:rPr lang="en-US" dirty="0"/>
              <a:t>Experiment #5 </a:t>
            </a:r>
          </a:p>
        </p:txBody>
      </p:sp>
      <p:sp>
        <p:nvSpPr>
          <p:cNvPr id="3" name="Content Placeholder 2">
            <a:extLst>
              <a:ext uri="{FF2B5EF4-FFF2-40B4-BE49-F238E27FC236}">
                <a16:creationId xmlns:a16="http://schemas.microsoft.com/office/drawing/2014/main" id="{3713FDFA-01EA-7E4B-813B-9DECE55A67E3}"/>
              </a:ext>
            </a:extLst>
          </p:cNvPr>
          <p:cNvSpPr>
            <a:spLocks noGrp="1"/>
          </p:cNvSpPr>
          <p:nvPr>
            <p:ph idx="1"/>
          </p:nvPr>
        </p:nvSpPr>
        <p:spPr/>
        <p:txBody>
          <a:bodyPr/>
          <a:lstStyle/>
          <a:p>
            <a:r>
              <a:rPr lang="en-US" sz="2400" dirty="0"/>
              <a:t>Take a 200k subset of Google Q/As with short answers (</a:t>
            </a:r>
            <a:r>
              <a:rPr lang="en-US" sz="2400" dirty="0" err="1"/>
              <a:t>ans</a:t>
            </a:r>
            <a:r>
              <a:rPr lang="en-US" sz="2400" dirty="0"/>
              <a:t> length &lt; 5 words)</a:t>
            </a:r>
          </a:p>
        </p:txBody>
      </p:sp>
      <p:graphicFrame>
        <p:nvGraphicFramePr>
          <p:cNvPr id="25" name="Table 25">
            <a:extLst>
              <a:ext uri="{FF2B5EF4-FFF2-40B4-BE49-F238E27FC236}">
                <a16:creationId xmlns:a16="http://schemas.microsoft.com/office/drawing/2014/main" id="{478106DD-742E-224A-8C4A-A641C1470360}"/>
              </a:ext>
            </a:extLst>
          </p:cNvPr>
          <p:cNvGraphicFramePr>
            <a:graphicFrameLocks noGrp="1"/>
          </p:cNvGraphicFramePr>
          <p:nvPr>
            <p:extLst>
              <p:ext uri="{D42A27DB-BD31-4B8C-83A1-F6EECF244321}">
                <p14:modId xmlns:p14="http://schemas.microsoft.com/office/powerpoint/2010/main" val="3901007437"/>
              </p:ext>
            </p:extLst>
          </p:nvPr>
        </p:nvGraphicFramePr>
        <p:xfrm>
          <a:off x="1106054" y="2552700"/>
          <a:ext cx="9979892" cy="3235960"/>
        </p:xfrm>
        <a:graphic>
          <a:graphicData uri="http://schemas.openxmlformats.org/drawingml/2006/table">
            <a:tbl>
              <a:tblPr firstRow="1" bandRow="1">
                <a:tableStyleId>{69012ECD-51FC-41F1-AA8D-1B2483CD663E}</a:tableStyleId>
              </a:tblPr>
              <a:tblGrid>
                <a:gridCol w="729010">
                  <a:extLst>
                    <a:ext uri="{9D8B030D-6E8A-4147-A177-3AD203B41FA5}">
                      <a16:colId xmlns:a16="http://schemas.microsoft.com/office/drawing/2014/main" val="1742168536"/>
                    </a:ext>
                  </a:extLst>
                </a:gridCol>
                <a:gridCol w="1911928">
                  <a:extLst>
                    <a:ext uri="{9D8B030D-6E8A-4147-A177-3AD203B41FA5}">
                      <a16:colId xmlns:a16="http://schemas.microsoft.com/office/drawing/2014/main" val="3128611251"/>
                    </a:ext>
                  </a:extLst>
                </a:gridCol>
                <a:gridCol w="5474491">
                  <a:extLst>
                    <a:ext uri="{9D8B030D-6E8A-4147-A177-3AD203B41FA5}">
                      <a16:colId xmlns:a16="http://schemas.microsoft.com/office/drawing/2014/main" val="3619304903"/>
                    </a:ext>
                  </a:extLst>
                </a:gridCol>
                <a:gridCol w="904978">
                  <a:extLst>
                    <a:ext uri="{9D8B030D-6E8A-4147-A177-3AD203B41FA5}">
                      <a16:colId xmlns:a16="http://schemas.microsoft.com/office/drawing/2014/main" val="3324321242"/>
                    </a:ext>
                  </a:extLst>
                </a:gridCol>
                <a:gridCol w="959485">
                  <a:extLst>
                    <a:ext uri="{9D8B030D-6E8A-4147-A177-3AD203B41FA5}">
                      <a16:colId xmlns:a16="http://schemas.microsoft.com/office/drawing/2014/main" val="1230617248"/>
                    </a:ext>
                  </a:extLst>
                </a:gridCol>
              </a:tblGrid>
              <a:tr h="370840">
                <a:tc>
                  <a:txBody>
                    <a:bodyPr/>
                    <a:lstStyle/>
                    <a:p>
                      <a:pPr algn="ctr"/>
                      <a:r>
                        <a:rPr lang="en-US" dirty="0"/>
                        <a:t>ID</a:t>
                      </a:r>
                    </a:p>
                  </a:txBody>
                  <a:tcPr/>
                </a:tc>
                <a:tc>
                  <a:txBody>
                    <a:bodyPr/>
                    <a:lstStyle/>
                    <a:p>
                      <a:pPr algn="ctr"/>
                      <a:r>
                        <a:rPr lang="en-US" dirty="0"/>
                        <a:t>Model</a:t>
                      </a:r>
                    </a:p>
                  </a:txBody>
                  <a:tcPr/>
                </a:tc>
                <a:tc>
                  <a:txBody>
                    <a:bodyPr/>
                    <a:lstStyle/>
                    <a:p>
                      <a:pPr algn="ctr"/>
                      <a:r>
                        <a:rPr lang="en-US" dirty="0"/>
                        <a:t>Trained on</a:t>
                      </a:r>
                    </a:p>
                  </a:txBody>
                  <a:tcPr/>
                </a:tc>
                <a:tc>
                  <a:txBody>
                    <a:bodyPr/>
                    <a:lstStyle/>
                    <a:p>
                      <a:pPr algn="ctr"/>
                      <a:r>
                        <a:rPr lang="en-US" dirty="0"/>
                        <a:t>Dev Score </a:t>
                      </a:r>
                    </a:p>
                  </a:txBody>
                  <a:tcPr/>
                </a:tc>
                <a:tc>
                  <a:txBody>
                    <a:bodyPr/>
                    <a:lstStyle/>
                    <a:p>
                      <a:pPr algn="ctr"/>
                      <a:r>
                        <a:rPr lang="en-US" dirty="0"/>
                        <a:t>Test Score </a:t>
                      </a:r>
                    </a:p>
                  </a:txBody>
                  <a:tcPr/>
                </a:tc>
                <a:extLst>
                  <a:ext uri="{0D108BD9-81ED-4DB2-BD59-A6C34878D82A}">
                    <a16:rowId xmlns:a16="http://schemas.microsoft.com/office/drawing/2014/main" val="4002142975"/>
                  </a:ext>
                </a:extLst>
              </a:tr>
              <a:tr h="370840">
                <a:tc>
                  <a:txBody>
                    <a:bodyPr/>
                    <a:lstStyle/>
                    <a:p>
                      <a:pPr algn="ctr"/>
                      <a:r>
                        <a:rPr lang="en-US" b="1" dirty="0">
                          <a:solidFill>
                            <a:srgbClr val="FF0000"/>
                          </a:solidFill>
                        </a:rPr>
                        <a:t>G</a:t>
                      </a:r>
                    </a:p>
                  </a:txBody>
                  <a:tcPr/>
                </a:tc>
                <a:tc>
                  <a:txBody>
                    <a:bodyPr/>
                    <a:lstStyle/>
                    <a:p>
                      <a:pPr algn="ctr"/>
                      <a:r>
                        <a:rPr lang="en-US" dirty="0"/>
                        <a:t>Giant (T5 – 11B)</a:t>
                      </a:r>
                    </a:p>
                  </a:txBody>
                  <a:tcPr/>
                </a:tc>
                <a:tc>
                  <a:txBody>
                    <a:bodyPr/>
                    <a:lstStyle/>
                    <a:p>
                      <a:pPr algn="ctr"/>
                      <a:r>
                        <a:rPr lang="en-US" dirty="0"/>
                        <a:t>NQ-open</a:t>
                      </a:r>
                    </a:p>
                  </a:txBody>
                  <a:tcPr/>
                </a:tc>
                <a:tc>
                  <a:txBody>
                    <a:bodyPr/>
                    <a:lstStyle/>
                    <a:p>
                      <a:pPr algn="ctr"/>
                      <a:r>
                        <a:rPr lang="en-US" dirty="0"/>
                        <a:t>34.5</a:t>
                      </a:r>
                    </a:p>
                  </a:txBody>
                  <a:tcPr/>
                </a:tc>
                <a:tc>
                  <a:txBody>
                    <a:bodyPr/>
                    <a:lstStyle/>
                    <a:p>
                      <a:pPr algn="ctr"/>
                      <a:r>
                        <a:rPr lang="en-US" dirty="0"/>
                        <a:t>35.1</a:t>
                      </a:r>
                    </a:p>
                  </a:txBody>
                  <a:tcPr/>
                </a:tc>
                <a:extLst>
                  <a:ext uri="{0D108BD9-81ED-4DB2-BD59-A6C34878D82A}">
                    <a16:rowId xmlns:a16="http://schemas.microsoft.com/office/drawing/2014/main" val="33608253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Dwarf (T5 – small)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NQ-open</a:t>
                      </a:r>
                    </a:p>
                  </a:txBody>
                  <a:tcPr/>
                </a:tc>
                <a:tc>
                  <a:txBody>
                    <a:bodyPr/>
                    <a:lstStyle/>
                    <a:p>
                      <a:pPr algn="ctr"/>
                      <a:r>
                        <a:rPr lang="en-US" dirty="0"/>
                        <a:t>25.3</a:t>
                      </a:r>
                    </a:p>
                  </a:txBody>
                  <a:tcPr/>
                </a:tc>
                <a:tc>
                  <a:txBody>
                    <a:bodyPr/>
                    <a:lstStyle/>
                    <a:p>
                      <a:pPr algn="ctr"/>
                      <a:r>
                        <a:rPr lang="en-US" dirty="0"/>
                        <a:t>24.5</a:t>
                      </a:r>
                    </a:p>
                  </a:txBody>
                  <a:tcPr/>
                </a:tc>
                <a:extLst>
                  <a:ext uri="{0D108BD9-81ED-4DB2-BD59-A6C34878D82A}">
                    <a16:rowId xmlns:a16="http://schemas.microsoft.com/office/drawing/2014/main" val="39875528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Dwarf (T5 – small)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Google Queries w/ </a:t>
                      </a:r>
                      <a:r>
                        <a:rPr lang="en-US" b="1" dirty="0">
                          <a:solidFill>
                            <a:srgbClr val="FF0000"/>
                          </a:solidFill>
                        </a:rPr>
                        <a:t>G</a:t>
                      </a:r>
                      <a:r>
                        <a:rPr lang="en-US" dirty="0"/>
                        <a:t>‘s predictions + NQ-open </a:t>
                      </a:r>
                    </a:p>
                  </a:txBody>
                  <a:tcPr/>
                </a:tc>
                <a:tc>
                  <a:txBody>
                    <a:bodyPr/>
                    <a:lstStyle/>
                    <a:p>
                      <a:pPr algn="ctr"/>
                      <a:r>
                        <a:rPr lang="en-US" dirty="0"/>
                        <a:t>26.3</a:t>
                      </a:r>
                    </a:p>
                  </a:txBody>
                  <a:tcPr/>
                </a:tc>
                <a:tc>
                  <a:txBody>
                    <a:bodyPr/>
                    <a:lstStyle/>
                    <a:p>
                      <a:pPr algn="ctr"/>
                      <a:r>
                        <a:rPr lang="en-US" dirty="0"/>
                        <a:t>26.3</a:t>
                      </a:r>
                    </a:p>
                  </a:txBody>
                  <a:tcPr/>
                </a:tc>
                <a:extLst>
                  <a:ext uri="{0D108BD9-81ED-4DB2-BD59-A6C34878D82A}">
                    <a16:rowId xmlns:a16="http://schemas.microsoft.com/office/drawing/2014/main" val="42809488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Dwarf (T5 – small)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Google Queries w/ </a:t>
                      </a:r>
                      <a:r>
                        <a:rPr lang="en-US" b="1" dirty="0">
                          <a:solidFill>
                            <a:srgbClr val="FF0000"/>
                          </a:solidFill>
                        </a:rPr>
                        <a:t>G</a:t>
                      </a:r>
                      <a:r>
                        <a:rPr lang="en-US" dirty="0"/>
                        <a:t>‘s predictions</a:t>
                      </a:r>
                    </a:p>
                  </a:txBody>
                  <a:tcPr/>
                </a:tc>
                <a:tc>
                  <a:txBody>
                    <a:bodyPr/>
                    <a:lstStyle/>
                    <a:p>
                      <a:pPr algn="ctr"/>
                      <a:r>
                        <a:rPr lang="en-US" sz="1800" i="0" kern="1200" dirty="0">
                          <a:solidFill>
                            <a:schemeClr val="tx1"/>
                          </a:solidFill>
                          <a:effectLst/>
                          <a:latin typeface="+mn-lt"/>
                          <a:ea typeface="+mn-ea"/>
                          <a:cs typeface="+mn-cs"/>
                        </a:rPr>
                        <a:t>10.6</a:t>
                      </a:r>
                      <a:endParaRPr lang="en-US" dirty="0"/>
                    </a:p>
                  </a:txBody>
                  <a:tcPr/>
                </a:tc>
                <a:tc>
                  <a:txBody>
                    <a:bodyPr/>
                    <a:lstStyle/>
                    <a:p>
                      <a:pPr algn="ctr"/>
                      <a:endParaRPr lang="en-US" dirty="0"/>
                    </a:p>
                  </a:txBody>
                  <a:tcPr/>
                </a:tc>
                <a:extLst>
                  <a:ext uri="{0D108BD9-81ED-4DB2-BD59-A6C34878D82A}">
                    <a16:rowId xmlns:a16="http://schemas.microsoft.com/office/drawing/2014/main" val="195610644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Dwarf (T5 – small)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Google Queries w/ </a:t>
                      </a:r>
                      <a:r>
                        <a:rPr lang="en-US" b="1" dirty="0">
                          <a:solidFill>
                            <a:srgbClr val="FF0000"/>
                          </a:solidFill>
                        </a:rPr>
                        <a:t>G</a:t>
                      </a:r>
                      <a:r>
                        <a:rPr lang="en-US" dirty="0"/>
                        <a:t>‘s predictions </a:t>
                      </a:r>
                      <a:r>
                        <a:rPr lang="en-US" dirty="0">
                          <a:sym typeface="Wingdings" pitchFamily="2" charset="2"/>
                        </a:rPr>
                        <a:t> </a:t>
                      </a:r>
                      <a:r>
                        <a:rPr lang="en-US" dirty="0"/>
                        <a:t>NQ-open</a:t>
                      </a:r>
                    </a:p>
                  </a:txBody>
                  <a:tcPr/>
                </a:tc>
                <a:tc>
                  <a:txBody>
                    <a:bodyPr/>
                    <a:lstStyle/>
                    <a:p>
                      <a:pPr algn="ctr"/>
                      <a:r>
                        <a:rPr lang="en-US" dirty="0"/>
                        <a:t>26.3</a:t>
                      </a:r>
                    </a:p>
                  </a:txBody>
                  <a:tcPr/>
                </a:tc>
                <a:tc>
                  <a:txBody>
                    <a:bodyPr/>
                    <a:lstStyle/>
                    <a:p>
                      <a:pPr algn="ctr"/>
                      <a:r>
                        <a:rPr lang="en-US" dirty="0"/>
                        <a:t>26.0</a:t>
                      </a:r>
                    </a:p>
                  </a:txBody>
                  <a:tcPr/>
                </a:tc>
                <a:extLst>
                  <a:ext uri="{0D108BD9-81ED-4DB2-BD59-A6C34878D82A}">
                    <a16:rowId xmlns:a16="http://schemas.microsoft.com/office/drawing/2014/main" val="31416339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Dwarf (T5 – small)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Filtered</a:t>
                      </a:r>
                      <a:r>
                        <a:rPr lang="en-US" dirty="0"/>
                        <a:t> Google Queries w/ </a:t>
                      </a:r>
                      <a:r>
                        <a:rPr lang="en-US" b="1" dirty="0">
                          <a:solidFill>
                            <a:srgbClr val="FF0000"/>
                          </a:solidFill>
                        </a:rPr>
                        <a:t>G</a:t>
                      </a:r>
                      <a:r>
                        <a:rPr lang="en-US" dirty="0"/>
                        <a:t>‘s predictions </a:t>
                      </a:r>
                      <a:r>
                        <a:rPr lang="en-US" dirty="0">
                          <a:sym typeface="Wingdings" pitchFamily="2" charset="2"/>
                        </a:rPr>
                        <a:t>+ </a:t>
                      </a:r>
                      <a:r>
                        <a:rPr lang="en-US" dirty="0"/>
                        <a:t>NQ-open</a:t>
                      </a:r>
                    </a:p>
                  </a:txBody>
                  <a:tcPr/>
                </a:tc>
                <a:tc>
                  <a:txBody>
                    <a:bodyPr/>
                    <a:lstStyle/>
                    <a:p>
                      <a:pPr algn="ctr"/>
                      <a:r>
                        <a:rPr lang="en-US" dirty="0"/>
                        <a:t>26.4</a:t>
                      </a:r>
                    </a:p>
                  </a:txBody>
                  <a:tcPr/>
                </a:tc>
                <a:tc>
                  <a:txBody>
                    <a:bodyPr/>
                    <a:lstStyle/>
                    <a:p>
                      <a:pPr algn="ctr"/>
                      <a:r>
                        <a:rPr lang="en-US" dirty="0"/>
                        <a:t>26.4</a:t>
                      </a:r>
                    </a:p>
                  </a:txBody>
                  <a:tcPr/>
                </a:tc>
                <a:extLst>
                  <a:ext uri="{0D108BD9-81ED-4DB2-BD59-A6C34878D82A}">
                    <a16:rowId xmlns:a16="http://schemas.microsoft.com/office/drawing/2014/main" val="33275613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D5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Dwarf (T5 – small)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Google Answers</a:t>
                      </a:r>
                      <a:r>
                        <a:rPr lang="en-US" dirty="0"/>
                        <a:t> </a:t>
                      </a:r>
                      <a:r>
                        <a:rPr lang="en-US" dirty="0">
                          <a:sym typeface="Wingdings" pitchFamily="2" charset="2"/>
                        </a:rPr>
                        <a:t>+ </a:t>
                      </a:r>
                      <a:r>
                        <a:rPr lang="en-US" dirty="0"/>
                        <a:t>NQ-open</a:t>
                      </a:r>
                    </a:p>
                  </a:txBody>
                  <a:tcPr/>
                </a:tc>
                <a:tc>
                  <a:txBody>
                    <a:bodyPr/>
                    <a:lstStyle/>
                    <a:p>
                      <a:pPr algn="ctr"/>
                      <a:r>
                        <a:rPr lang="en-US" dirty="0"/>
                        <a:t>25.5</a:t>
                      </a:r>
                    </a:p>
                  </a:txBody>
                  <a:tcPr/>
                </a:tc>
                <a:tc>
                  <a:txBody>
                    <a:bodyPr/>
                    <a:lstStyle/>
                    <a:p>
                      <a:pPr algn="ctr"/>
                      <a:r>
                        <a:rPr lang="en-US" dirty="0"/>
                        <a:t>25.1</a:t>
                      </a:r>
                    </a:p>
                  </a:txBody>
                  <a:tcPr/>
                </a:tc>
                <a:extLst>
                  <a:ext uri="{0D108BD9-81ED-4DB2-BD59-A6C34878D82A}">
                    <a16:rowId xmlns:a16="http://schemas.microsoft.com/office/drawing/2014/main" val="3935114604"/>
                  </a:ext>
                </a:extLst>
              </a:tr>
            </a:tbl>
          </a:graphicData>
        </a:graphic>
      </p:graphicFrame>
      <p:sp>
        <p:nvSpPr>
          <p:cNvPr id="5" name="Rectangle 4">
            <a:extLst>
              <a:ext uri="{FF2B5EF4-FFF2-40B4-BE49-F238E27FC236}">
                <a16:creationId xmlns:a16="http://schemas.microsoft.com/office/drawing/2014/main" id="{B3F10FE1-A253-C94A-B566-AB7ED1DE9AA5}"/>
              </a:ext>
            </a:extLst>
          </p:cNvPr>
          <p:cNvSpPr/>
          <p:nvPr/>
        </p:nvSpPr>
        <p:spPr>
          <a:xfrm>
            <a:off x="999166" y="5446792"/>
            <a:ext cx="7671461" cy="463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F84C0B-E142-554B-A15E-A503474ED776}"/>
              </a:ext>
            </a:extLst>
          </p:cNvPr>
          <p:cNvSpPr/>
          <p:nvPr/>
        </p:nvSpPr>
        <p:spPr>
          <a:xfrm>
            <a:off x="8670626" y="5443526"/>
            <a:ext cx="2498445" cy="463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8546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C9EB-CAB7-314A-B7B8-B6A75C00EA8E}"/>
              </a:ext>
            </a:extLst>
          </p:cNvPr>
          <p:cNvSpPr>
            <a:spLocks noGrp="1"/>
          </p:cNvSpPr>
          <p:nvPr>
            <p:ph type="title"/>
          </p:nvPr>
        </p:nvSpPr>
        <p:spPr/>
        <p:txBody>
          <a:bodyPr/>
          <a:lstStyle/>
          <a:p>
            <a:r>
              <a:rPr lang="en-US" dirty="0"/>
              <a:t>Questions for you</a:t>
            </a:r>
          </a:p>
        </p:txBody>
      </p:sp>
      <p:sp>
        <p:nvSpPr>
          <p:cNvPr id="3" name="Content Placeholder 2">
            <a:extLst>
              <a:ext uri="{FF2B5EF4-FFF2-40B4-BE49-F238E27FC236}">
                <a16:creationId xmlns:a16="http://schemas.microsoft.com/office/drawing/2014/main" id="{0B851BDC-C16A-FF42-8CDA-755DEE50D8A7}"/>
              </a:ext>
            </a:extLst>
          </p:cNvPr>
          <p:cNvSpPr>
            <a:spLocks noGrp="1"/>
          </p:cNvSpPr>
          <p:nvPr>
            <p:ph idx="1"/>
          </p:nvPr>
        </p:nvSpPr>
        <p:spPr/>
        <p:txBody>
          <a:bodyPr/>
          <a:lstStyle/>
          <a:p>
            <a:r>
              <a:rPr lang="en-US" dirty="0"/>
              <a:t>What other experiments we could have done here? </a:t>
            </a:r>
          </a:p>
          <a:p>
            <a:endParaRPr lang="en-US" dirty="0"/>
          </a:p>
          <a:p>
            <a:r>
              <a:rPr lang="en-US" dirty="0"/>
              <a:t>How else would you sell/use this resource? </a:t>
            </a:r>
          </a:p>
          <a:p>
            <a:pPr lvl="1"/>
            <a:r>
              <a:rPr lang="en-US" dirty="0"/>
              <a:t>There are a lot of data that can be used for procedural reasoning. </a:t>
            </a:r>
          </a:p>
          <a:p>
            <a:pPr lvl="1"/>
            <a:r>
              <a:rPr lang="en-US" dirty="0"/>
              <a:t>Could be used for pre-training a model for QA. </a:t>
            </a:r>
          </a:p>
        </p:txBody>
      </p:sp>
    </p:spTree>
    <p:extLst>
      <p:ext uri="{BB962C8B-B14F-4D97-AF65-F5344CB8AC3E}">
        <p14:creationId xmlns:p14="http://schemas.microsoft.com/office/powerpoint/2010/main" val="1176604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073-C90D-CA48-9548-723792DDCE9B}"/>
              </a:ext>
            </a:extLst>
          </p:cNvPr>
          <p:cNvSpPr>
            <a:spLocks noGrp="1"/>
          </p:cNvSpPr>
          <p:nvPr>
            <p:ph type="title"/>
          </p:nvPr>
        </p:nvSpPr>
        <p:spPr/>
        <p:txBody>
          <a:bodyPr/>
          <a:lstStyle/>
          <a:p>
            <a:r>
              <a:rPr lang="en-US" dirty="0"/>
              <a:t>Open QA: Diversity of Answers </a:t>
            </a:r>
          </a:p>
        </p:txBody>
      </p:sp>
      <p:grpSp>
        <p:nvGrpSpPr>
          <p:cNvPr id="110" name="Group 109">
            <a:extLst>
              <a:ext uri="{FF2B5EF4-FFF2-40B4-BE49-F238E27FC236}">
                <a16:creationId xmlns:a16="http://schemas.microsoft.com/office/drawing/2014/main" id="{EB10C519-E051-4C40-A5A1-11C67938A0EE}"/>
              </a:ext>
            </a:extLst>
          </p:cNvPr>
          <p:cNvGrpSpPr/>
          <p:nvPr/>
        </p:nvGrpSpPr>
        <p:grpSpPr>
          <a:xfrm>
            <a:off x="484632" y="2944583"/>
            <a:ext cx="4790834" cy="712519"/>
            <a:chOff x="484632" y="2944583"/>
            <a:chExt cx="4790834" cy="712519"/>
          </a:xfrm>
        </p:grpSpPr>
        <p:sp>
          <p:nvSpPr>
            <p:cNvPr id="5" name="Rounded Rectangle 4">
              <a:extLst>
                <a:ext uri="{FF2B5EF4-FFF2-40B4-BE49-F238E27FC236}">
                  <a16:creationId xmlns:a16="http://schemas.microsoft.com/office/drawing/2014/main" id="{844BC80C-F19F-7641-BFA1-3BC456755385}"/>
                </a:ext>
              </a:extLst>
            </p:cNvPr>
            <p:cNvSpPr/>
            <p:nvPr/>
          </p:nvSpPr>
          <p:spPr>
            <a:xfrm>
              <a:off x="484632" y="2944583"/>
              <a:ext cx="3805012" cy="712519"/>
            </a:xfrm>
            <a:prstGeom prst="roundRect">
              <a:avLst/>
            </a:prstGeom>
            <a:solidFill>
              <a:srgbClr val="FFE0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what are the ingredients used in making black soap?</a:t>
              </a:r>
            </a:p>
          </p:txBody>
        </p:sp>
        <p:cxnSp>
          <p:nvCxnSpPr>
            <p:cNvPr id="7" name="Straight Arrow Connector 6">
              <a:extLst>
                <a:ext uri="{FF2B5EF4-FFF2-40B4-BE49-F238E27FC236}">
                  <a16:creationId xmlns:a16="http://schemas.microsoft.com/office/drawing/2014/main" id="{50F4626C-B8A6-8742-9191-39C662BE653A}"/>
                </a:ext>
              </a:extLst>
            </p:cNvPr>
            <p:cNvCxnSpPr>
              <a:cxnSpLocks/>
              <a:stCxn id="34" idx="1"/>
              <a:endCxn id="5" idx="3"/>
            </p:cNvCxnSpPr>
            <p:nvPr/>
          </p:nvCxnSpPr>
          <p:spPr>
            <a:xfrm rot="10800000" flipV="1">
              <a:off x="4289645" y="3243693"/>
              <a:ext cx="985821" cy="57149"/>
            </a:xfrm>
            <a:prstGeom prst="curvedConnector3">
              <a:avLst>
                <a:gd name="adj1" fmla="val 50000"/>
              </a:avLst>
            </a:prstGeom>
            <a:ln w="38100">
              <a:solidFill>
                <a:srgbClr val="FF0000">
                  <a:alpha val="63875"/>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36A815F5-6BC2-3344-AA75-440D0F1395ED}"/>
              </a:ext>
            </a:extLst>
          </p:cNvPr>
          <p:cNvGrpSpPr/>
          <p:nvPr/>
        </p:nvGrpSpPr>
        <p:grpSpPr>
          <a:xfrm>
            <a:off x="489966" y="1615517"/>
            <a:ext cx="4785500" cy="1628178"/>
            <a:chOff x="489966" y="1615517"/>
            <a:chExt cx="4785500" cy="1628178"/>
          </a:xfrm>
        </p:grpSpPr>
        <p:sp>
          <p:nvSpPr>
            <p:cNvPr id="9" name="Rounded Rectangle 8">
              <a:extLst>
                <a:ext uri="{FF2B5EF4-FFF2-40B4-BE49-F238E27FC236}">
                  <a16:creationId xmlns:a16="http://schemas.microsoft.com/office/drawing/2014/main" id="{440D5B72-C12A-A44B-B4AC-2150B1D42D94}"/>
                </a:ext>
              </a:extLst>
            </p:cNvPr>
            <p:cNvSpPr/>
            <p:nvPr/>
          </p:nvSpPr>
          <p:spPr>
            <a:xfrm>
              <a:off x="489966" y="1615517"/>
              <a:ext cx="3805012" cy="918635"/>
            </a:xfrm>
            <a:prstGeom prst="roundRect">
              <a:avLst/>
            </a:prstGeom>
            <a:solidFill>
              <a:srgbClr val="FFE0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what is the difference between an assignment and a delegation?</a:t>
              </a:r>
            </a:p>
          </p:txBody>
        </p:sp>
        <p:cxnSp>
          <p:nvCxnSpPr>
            <p:cNvPr id="15" name="Straight Arrow Connector 14">
              <a:extLst>
                <a:ext uri="{FF2B5EF4-FFF2-40B4-BE49-F238E27FC236}">
                  <a16:creationId xmlns:a16="http://schemas.microsoft.com/office/drawing/2014/main" id="{CF301665-534C-8848-AC62-627CD2EC7C8A}"/>
                </a:ext>
              </a:extLst>
            </p:cNvPr>
            <p:cNvCxnSpPr>
              <a:cxnSpLocks/>
              <a:stCxn id="34" idx="1"/>
              <a:endCxn id="9" idx="3"/>
            </p:cNvCxnSpPr>
            <p:nvPr/>
          </p:nvCxnSpPr>
          <p:spPr>
            <a:xfrm rot="10800000">
              <a:off x="4294979" y="2074836"/>
              <a:ext cx="980487" cy="1168859"/>
            </a:xfrm>
            <a:prstGeom prst="curvedConnector3">
              <a:avLst>
                <a:gd name="adj1" fmla="val 50000"/>
              </a:avLst>
            </a:prstGeom>
            <a:ln w="38100" cap="rnd">
              <a:solidFill>
                <a:srgbClr val="FF0000">
                  <a:alpha val="63875"/>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3508B57D-B6EE-3C46-9ECA-9AF5C5333702}"/>
              </a:ext>
            </a:extLst>
          </p:cNvPr>
          <p:cNvGrpSpPr/>
          <p:nvPr/>
        </p:nvGrpSpPr>
        <p:grpSpPr>
          <a:xfrm>
            <a:off x="496063" y="3243693"/>
            <a:ext cx="4779402" cy="1364909"/>
            <a:chOff x="496063" y="3243693"/>
            <a:chExt cx="4779402" cy="1364909"/>
          </a:xfrm>
        </p:grpSpPr>
        <p:sp>
          <p:nvSpPr>
            <p:cNvPr id="11" name="Rounded Rectangle 10">
              <a:extLst>
                <a:ext uri="{FF2B5EF4-FFF2-40B4-BE49-F238E27FC236}">
                  <a16:creationId xmlns:a16="http://schemas.microsoft.com/office/drawing/2014/main" id="{871E94A3-6D28-7B4A-9587-BCBD18E1EE3F}"/>
                </a:ext>
              </a:extLst>
            </p:cNvPr>
            <p:cNvSpPr/>
            <p:nvPr/>
          </p:nvSpPr>
          <p:spPr>
            <a:xfrm>
              <a:off x="496063" y="3896083"/>
              <a:ext cx="3805012" cy="712519"/>
            </a:xfrm>
            <a:prstGeom prst="roundRect">
              <a:avLst/>
            </a:prstGeom>
            <a:solidFill>
              <a:srgbClr val="FFE0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what is the gravitational force </a:t>
              </a:r>
            </a:p>
            <a:p>
              <a:pPr algn="ctr"/>
              <a:r>
                <a:rPr lang="en-US" i="1" dirty="0">
                  <a:solidFill>
                    <a:schemeClr val="tx1"/>
                  </a:solidFill>
                </a:rPr>
                <a:t>of </a:t>
              </a:r>
              <a:r>
                <a:rPr lang="en-US" i="1" dirty="0" err="1">
                  <a:solidFill>
                    <a:schemeClr val="tx1"/>
                  </a:solidFill>
                </a:rPr>
                <a:t>uranus</a:t>
              </a:r>
              <a:r>
                <a:rPr lang="en-US" i="1" dirty="0">
                  <a:solidFill>
                    <a:schemeClr val="tx1"/>
                  </a:solidFill>
                </a:rPr>
                <a:t>?</a:t>
              </a:r>
            </a:p>
          </p:txBody>
        </p:sp>
        <p:cxnSp>
          <p:nvCxnSpPr>
            <p:cNvPr id="20" name="Straight Arrow Connector 14">
              <a:extLst>
                <a:ext uri="{FF2B5EF4-FFF2-40B4-BE49-F238E27FC236}">
                  <a16:creationId xmlns:a16="http://schemas.microsoft.com/office/drawing/2014/main" id="{1A0FFB2E-067D-4449-9600-906BD3A745FE}"/>
                </a:ext>
              </a:extLst>
            </p:cNvPr>
            <p:cNvCxnSpPr>
              <a:cxnSpLocks/>
              <a:stCxn id="34" idx="1"/>
              <a:endCxn id="11" idx="3"/>
            </p:cNvCxnSpPr>
            <p:nvPr/>
          </p:nvCxnSpPr>
          <p:spPr>
            <a:xfrm rot="10800000" flipV="1">
              <a:off x="4301075" y="3243693"/>
              <a:ext cx="974390" cy="1008649"/>
            </a:xfrm>
            <a:prstGeom prst="curvedConnector3">
              <a:avLst>
                <a:gd name="adj1" fmla="val 50000"/>
              </a:avLst>
            </a:prstGeom>
            <a:ln w="38100" cap="rnd">
              <a:solidFill>
                <a:srgbClr val="FF0000">
                  <a:alpha val="63875"/>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Rounded Rectangle 33">
            <a:extLst>
              <a:ext uri="{FF2B5EF4-FFF2-40B4-BE49-F238E27FC236}">
                <a16:creationId xmlns:a16="http://schemas.microsoft.com/office/drawing/2014/main" id="{55544A1D-A086-E443-8077-CFF350C1E99B}"/>
              </a:ext>
            </a:extLst>
          </p:cNvPr>
          <p:cNvSpPr/>
          <p:nvPr/>
        </p:nvSpPr>
        <p:spPr>
          <a:xfrm>
            <a:off x="5275465" y="2952748"/>
            <a:ext cx="658090" cy="581891"/>
          </a:xfrm>
          <a:prstGeom prst="roundRect">
            <a:avLst/>
          </a:prstGeom>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LM</a:t>
            </a:r>
          </a:p>
        </p:txBody>
      </p:sp>
      <p:grpSp>
        <p:nvGrpSpPr>
          <p:cNvPr id="114" name="Group 113">
            <a:extLst>
              <a:ext uri="{FF2B5EF4-FFF2-40B4-BE49-F238E27FC236}">
                <a16:creationId xmlns:a16="http://schemas.microsoft.com/office/drawing/2014/main" id="{28B2401A-A362-3245-984D-024716A97BA0}"/>
              </a:ext>
            </a:extLst>
          </p:cNvPr>
          <p:cNvGrpSpPr/>
          <p:nvPr/>
        </p:nvGrpSpPr>
        <p:grpSpPr>
          <a:xfrm>
            <a:off x="489966" y="3243694"/>
            <a:ext cx="4785500" cy="2272053"/>
            <a:chOff x="489966" y="3243694"/>
            <a:chExt cx="4785500" cy="2272053"/>
          </a:xfrm>
        </p:grpSpPr>
        <p:sp>
          <p:nvSpPr>
            <p:cNvPr id="13" name="Rounded Rectangle 12">
              <a:extLst>
                <a:ext uri="{FF2B5EF4-FFF2-40B4-BE49-F238E27FC236}">
                  <a16:creationId xmlns:a16="http://schemas.microsoft.com/office/drawing/2014/main" id="{E035388E-8E38-754C-BA66-C87B175579E6}"/>
                </a:ext>
              </a:extLst>
            </p:cNvPr>
            <p:cNvSpPr/>
            <p:nvPr/>
          </p:nvSpPr>
          <p:spPr>
            <a:xfrm>
              <a:off x="489966" y="4803228"/>
              <a:ext cx="3805012" cy="712519"/>
            </a:xfrm>
            <a:prstGeom prst="roundRect">
              <a:avLst/>
            </a:prstGeom>
            <a:solidFill>
              <a:srgbClr val="FFE0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what is the square feet of an acre?</a:t>
              </a:r>
            </a:p>
          </p:txBody>
        </p:sp>
        <p:cxnSp>
          <p:nvCxnSpPr>
            <p:cNvPr id="38" name="Straight Arrow Connector 14">
              <a:extLst>
                <a:ext uri="{FF2B5EF4-FFF2-40B4-BE49-F238E27FC236}">
                  <a16:creationId xmlns:a16="http://schemas.microsoft.com/office/drawing/2014/main" id="{9EB020C8-E261-EB4B-9D84-88DCB8348822}"/>
                </a:ext>
              </a:extLst>
            </p:cNvPr>
            <p:cNvCxnSpPr>
              <a:cxnSpLocks/>
              <a:stCxn id="34" idx="1"/>
              <a:endCxn id="13" idx="3"/>
            </p:cNvCxnSpPr>
            <p:nvPr/>
          </p:nvCxnSpPr>
          <p:spPr>
            <a:xfrm rot="10800000" flipV="1">
              <a:off x="4294979" y="3243694"/>
              <a:ext cx="980487" cy="1915794"/>
            </a:xfrm>
            <a:prstGeom prst="curvedConnector3">
              <a:avLst>
                <a:gd name="adj1" fmla="val 50000"/>
              </a:avLst>
            </a:prstGeom>
            <a:ln w="38100" cap="rnd">
              <a:solidFill>
                <a:srgbClr val="FF0000">
                  <a:alpha val="63875"/>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E9544456-8C8F-5745-AA24-C2E59F5F97AC}"/>
              </a:ext>
            </a:extLst>
          </p:cNvPr>
          <p:cNvGrpSpPr/>
          <p:nvPr/>
        </p:nvGrpSpPr>
        <p:grpSpPr>
          <a:xfrm>
            <a:off x="489966" y="3243694"/>
            <a:ext cx="4785500" cy="3212121"/>
            <a:chOff x="489966" y="3243694"/>
            <a:chExt cx="4785500" cy="3212121"/>
          </a:xfrm>
        </p:grpSpPr>
        <p:sp>
          <p:nvSpPr>
            <p:cNvPr id="32" name="Rounded Rectangle 31">
              <a:extLst>
                <a:ext uri="{FF2B5EF4-FFF2-40B4-BE49-F238E27FC236}">
                  <a16:creationId xmlns:a16="http://schemas.microsoft.com/office/drawing/2014/main" id="{D5E0F4B8-AA7A-2440-8D1D-0C4225C545A8}"/>
                </a:ext>
              </a:extLst>
            </p:cNvPr>
            <p:cNvSpPr/>
            <p:nvPr/>
          </p:nvSpPr>
          <p:spPr>
            <a:xfrm>
              <a:off x="489966" y="5743296"/>
              <a:ext cx="3805012" cy="712519"/>
            </a:xfrm>
            <a:prstGeom prst="roundRect">
              <a:avLst/>
            </a:prstGeom>
            <a:solidFill>
              <a:srgbClr val="FFE0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what is the time difference between south </a:t>
              </a:r>
              <a:r>
                <a:rPr lang="en-US" i="1" dirty="0" err="1">
                  <a:solidFill>
                    <a:schemeClr val="tx1"/>
                  </a:solidFill>
                </a:rPr>
                <a:t>africa</a:t>
              </a:r>
              <a:r>
                <a:rPr lang="en-US" i="1" dirty="0">
                  <a:solidFill>
                    <a:schemeClr val="tx1"/>
                  </a:solidFill>
                </a:rPr>
                <a:t> and </a:t>
              </a:r>
              <a:r>
                <a:rPr lang="en-US" i="1" dirty="0" err="1">
                  <a:solidFill>
                    <a:schemeClr val="tx1"/>
                  </a:solidFill>
                </a:rPr>
                <a:t>mauritius</a:t>
              </a:r>
              <a:r>
                <a:rPr lang="en-US" i="1" dirty="0">
                  <a:solidFill>
                    <a:schemeClr val="tx1"/>
                  </a:solidFill>
                </a:rPr>
                <a:t>?</a:t>
              </a:r>
            </a:p>
          </p:txBody>
        </p:sp>
        <p:cxnSp>
          <p:nvCxnSpPr>
            <p:cNvPr id="41" name="Straight Arrow Connector 14">
              <a:extLst>
                <a:ext uri="{FF2B5EF4-FFF2-40B4-BE49-F238E27FC236}">
                  <a16:creationId xmlns:a16="http://schemas.microsoft.com/office/drawing/2014/main" id="{F8CA4A42-33E4-624B-B957-F9091441AE41}"/>
                </a:ext>
              </a:extLst>
            </p:cNvPr>
            <p:cNvCxnSpPr>
              <a:cxnSpLocks/>
              <a:stCxn id="34" idx="1"/>
              <a:endCxn id="32" idx="3"/>
            </p:cNvCxnSpPr>
            <p:nvPr/>
          </p:nvCxnSpPr>
          <p:spPr>
            <a:xfrm rot="10800000" flipV="1">
              <a:off x="4294979" y="3243694"/>
              <a:ext cx="980487" cy="2855862"/>
            </a:xfrm>
            <a:prstGeom prst="curvedConnector3">
              <a:avLst>
                <a:gd name="adj1" fmla="val 50000"/>
              </a:avLst>
            </a:prstGeom>
            <a:ln w="38100" cap="rnd">
              <a:solidFill>
                <a:srgbClr val="FF0000">
                  <a:alpha val="63875"/>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8C23B520-D64E-234D-9DE7-488768353730}"/>
              </a:ext>
            </a:extLst>
          </p:cNvPr>
          <p:cNvGrpSpPr/>
          <p:nvPr/>
        </p:nvGrpSpPr>
        <p:grpSpPr>
          <a:xfrm>
            <a:off x="5933556" y="1501686"/>
            <a:ext cx="4370334" cy="1742008"/>
            <a:chOff x="5933556" y="1501686"/>
            <a:chExt cx="4370334" cy="1742008"/>
          </a:xfrm>
        </p:grpSpPr>
        <p:sp>
          <p:nvSpPr>
            <p:cNvPr id="10" name="Rounded Rectangle 9">
              <a:extLst>
                <a:ext uri="{FF2B5EF4-FFF2-40B4-BE49-F238E27FC236}">
                  <a16:creationId xmlns:a16="http://schemas.microsoft.com/office/drawing/2014/main" id="{0CB7FF12-AD34-734A-B7B3-8C16B74461CE}"/>
                </a:ext>
              </a:extLst>
            </p:cNvPr>
            <p:cNvSpPr/>
            <p:nvPr/>
          </p:nvSpPr>
          <p:spPr>
            <a:xfrm>
              <a:off x="6858964" y="1501686"/>
              <a:ext cx="3444926" cy="1222495"/>
            </a:xfrm>
            <a:prstGeom prst="roundRect">
              <a:avLst/>
            </a:prstGeom>
            <a:solidFill>
              <a:srgbClr val="E0FBE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The difference is that an assignment can't increase another party's obligations. Delegation, on the other hand, ….</a:t>
              </a:r>
            </a:p>
          </p:txBody>
        </p:sp>
        <p:cxnSp>
          <p:nvCxnSpPr>
            <p:cNvPr id="51" name="Straight Arrow Connector 14">
              <a:extLst>
                <a:ext uri="{FF2B5EF4-FFF2-40B4-BE49-F238E27FC236}">
                  <a16:creationId xmlns:a16="http://schemas.microsoft.com/office/drawing/2014/main" id="{99B9B6D5-5657-F54E-89C5-217D740724F4}"/>
                </a:ext>
              </a:extLst>
            </p:cNvPr>
            <p:cNvCxnSpPr>
              <a:cxnSpLocks/>
              <a:stCxn id="10" idx="1"/>
              <a:endCxn id="34" idx="3"/>
            </p:cNvCxnSpPr>
            <p:nvPr/>
          </p:nvCxnSpPr>
          <p:spPr>
            <a:xfrm rot="10800000" flipV="1">
              <a:off x="5933556" y="2112934"/>
              <a:ext cx="925409" cy="1130760"/>
            </a:xfrm>
            <a:prstGeom prst="curvedConnector3">
              <a:avLst>
                <a:gd name="adj1" fmla="val 50000"/>
              </a:avLst>
            </a:prstGeom>
            <a:ln w="38100" cap="rnd">
              <a:solidFill>
                <a:srgbClr val="00B050">
                  <a:alpha val="75574"/>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9E572A2D-A0F0-1742-A596-0A51040105EE}"/>
              </a:ext>
            </a:extLst>
          </p:cNvPr>
          <p:cNvGrpSpPr/>
          <p:nvPr/>
        </p:nvGrpSpPr>
        <p:grpSpPr>
          <a:xfrm>
            <a:off x="5933555" y="2988533"/>
            <a:ext cx="4370334" cy="675367"/>
            <a:chOff x="5933555" y="2988533"/>
            <a:chExt cx="4370334" cy="675367"/>
          </a:xfrm>
        </p:grpSpPr>
        <p:sp>
          <p:nvSpPr>
            <p:cNvPr id="6" name="Rounded Rectangle 5">
              <a:extLst>
                <a:ext uri="{FF2B5EF4-FFF2-40B4-BE49-F238E27FC236}">
                  <a16:creationId xmlns:a16="http://schemas.microsoft.com/office/drawing/2014/main" id="{CF22E329-A3A1-094B-BA6F-91C9F88710D8}"/>
                </a:ext>
              </a:extLst>
            </p:cNvPr>
            <p:cNvSpPr/>
            <p:nvPr/>
          </p:nvSpPr>
          <p:spPr>
            <a:xfrm>
              <a:off x="6858963" y="2988533"/>
              <a:ext cx="3444926" cy="675367"/>
            </a:xfrm>
            <a:prstGeom prst="roundRect">
              <a:avLst/>
            </a:prstGeom>
            <a:solidFill>
              <a:srgbClr val="E0FBE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i="1" dirty="0">
                  <a:solidFill>
                    <a:schemeClr val="tx1"/>
                  </a:solidFill>
                </a:rPr>
                <a:t>{ 9 oz Coconut Oil.,  20 oz Palm Oil.,   3.5 oz Shea Butter., ...}</a:t>
              </a:r>
            </a:p>
          </p:txBody>
        </p:sp>
        <p:cxnSp>
          <p:nvCxnSpPr>
            <p:cNvPr id="54" name="Straight Arrow Connector 14">
              <a:extLst>
                <a:ext uri="{FF2B5EF4-FFF2-40B4-BE49-F238E27FC236}">
                  <a16:creationId xmlns:a16="http://schemas.microsoft.com/office/drawing/2014/main" id="{1CEA9704-BA80-BB42-BA71-A567440F074A}"/>
                </a:ext>
              </a:extLst>
            </p:cNvPr>
            <p:cNvCxnSpPr>
              <a:cxnSpLocks/>
              <a:stCxn id="6" idx="1"/>
              <a:endCxn id="34" idx="3"/>
            </p:cNvCxnSpPr>
            <p:nvPr/>
          </p:nvCxnSpPr>
          <p:spPr>
            <a:xfrm rot="10800000">
              <a:off x="5933555" y="3243695"/>
              <a:ext cx="925408" cy="82523"/>
            </a:xfrm>
            <a:prstGeom prst="curvedConnector3">
              <a:avLst>
                <a:gd name="adj1" fmla="val 50000"/>
              </a:avLst>
            </a:prstGeom>
            <a:ln w="38100" cap="rnd">
              <a:solidFill>
                <a:srgbClr val="00B050">
                  <a:alpha val="75574"/>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A28B0268-9326-184C-B962-EFD0615E921C}"/>
              </a:ext>
            </a:extLst>
          </p:cNvPr>
          <p:cNvGrpSpPr/>
          <p:nvPr/>
        </p:nvGrpSpPr>
        <p:grpSpPr>
          <a:xfrm>
            <a:off x="5933556" y="3243694"/>
            <a:ext cx="4370334" cy="1275239"/>
            <a:chOff x="5933556" y="3243694"/>
            <a:chExt cx="4370334" cy="1275239"/>
          </a:xfrm>
        </p:grpSpPr>
        <p:sp>
          <p:nvSpPr>
            <p:cNvPr id="12" name="Rounded Rectangle 11">
              <a:extLst>
                <a:ext uri="{FF2B5EF4-FFF2-40B4-BE49-F238E27FC236}">
                  <a16:creationId xmlns:a16="http://schemas.microsoft.com/office/drawing/2014/main" id="{A48CB166-9672-7446-A918-6AC6BA0D633B}"/>
                </a:ext>
              </a:extLst>
            </p:cNvPr>
            <p:cNvSpPr/>
            <p:nvPr/>
          </p:nvSpPr>
          <p:spPr>
            <a:xfrm>
              <a:off x="6858964" y="4054330"/>
              <a:ext cx="3444926" cy="464603"/>
            </a:xfrm>
            <a:prstGeom prst="roundRect">
              <a:avLst/>
            </a:prstGeom>
            <a:solidFill>
              <a:srgbClr val="E0FBE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8.87 m/s²</a:t>
              </a:r>
            </a:p>
          </p:txBody>
        </p:sp>
        <p:cxnSp>
          <p:nvCxnSpPr>
            <p:cNvPr id="59" name="Straight Arrow Connector 14">
              <a:extLst>
                <a:ext uri="{FF2B5EF4-FFF2-40B4-BE49-F238E27FC236}">
                  <a16:creationId xmlns:a16="http://schemas.microsoft.com/office/drawing/2014/main" id="{BCC7A2D3-D29C-2F41-8499-33D8FFCA0A92}"/>
                </a:ext>
              </a:extLst>
            </p:cNvPr>
            <p:cNvCxnSpPr>
              <a:cxnSpLocks/>
              <a:stCxn id="12" idx="1"/>
              <a:endCxn id="34" idx="3"/>
            </p:cNvCxnSpPr>
            <p:nvPr/>
          </p:nvCxnSpPr>
          <p:spPr>
            <a:xfrm rot="10800000">
              <a:off x="5933556" y="3243694"/>
              <a:ext cx="925409" cy="1042938"/>
            </a:xfrm>
            <a:prstGeom prst="curvedConnector3">
              <a:avLst>
                <a:gd name="adj1" fmla="val 50000"/>
              </a:avLst>
            </a:prstGeom>
            <a:ln w="38100" cap="rnd">
              <a:solidFill>
                <a:srgbClr val="00B050">
                  <a:alpha val="75574"/>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2342634E-4131-FB4F-B7D5-C2884A2E4F7C}"/>
              </a:ext>
            </a:extLst>
          </p:cNvPr>
          <p:cNvGrpSpPr/>
          <p:nvPr/>
        </p:nvGrpSpPr>
        <p:grpSpPr>
          <a:xfrm>
            <a:off x="5933555" y="3243695"/>
            <a:ext cx="4332997" cy="2205243"/>
            <a:chOff x="5933555" y="3243695"/>
            <a:chExt cx="4332997" cy="2205243"/>
          </a:xfrm>
        </p:grpSpPr>
        <p:sp>
          <p:nvSpPr>
            <p:cNvPr id="14" name="Rounded Rectangle 13">
              <a:extLst>
                <a:ext uri="{FF2B5EF4-FFF2-40B4-BE49-F238E27FC236}">
                  <a16:creationId xmlns:a16="http://schemas.microsoft.com/office/drawing/2014/main" id="{36D8291B-445B-E84F-9645-BAE4D0A4F1FA}"/>
                </a:ext>
              </a:extLst>
            </p:cNvPr>
            <p:cNvSpPr/>
            <p:nvPr/>
          </p:nvSpPr>
          <p:spPr>
            <a:xfrm>
              <a:off x="6858963" y="4984335"/>
              <a:ext cx="3407589" cy="464603"/>
            </a:xfrm>
            <a:prstGeom prst="roundRect">
              <a:avLst/>
            </a:prstGeom>
            <a:solidFill>
              <a:srgbClr val="E0FBE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43560</a:t>
              </a:r>
            </a:p>
          </p:txBody>
        </p:sp>
        <p:cxnSp>
          <p:nvCxnSpPr>
            <p:cNvPr id="63" name="Straight Arrow Connector 14">
              <a:extLst>
                <a:ext uri="{FF2B5EF4-FFF2-40B4-BE49-F238E27FC236}">
                  <a16:creationId xmlns:a16="http://schemas.microsoft.com/office/drawing/2014/main" id="{F0B21791-A8E6-F44C-8AFB-BBCA9A5FA70A}"/>
                </a:ext>
              </a:extLst>
            </p:cNvPr>
            <p:cNvCxnSpPr>
              <a:cxnSpLocks/>
              <a:stCxn id="14" idx="1"/>
              <a:endCxn id="34" idx="3"/>
            </p:cNvCxnSpPr>
            <p:nvPr/>
          </p:nvCxnSpPr>
          <p:spPr>
            <a:xfrm rot="10800000">
              <a:off x="5933555" y="3243695"/>
              <a:ext cx="925408" cy="1972943"/>
            </a:xfrm>
            <a:prstGeom prst="curvedConnector3">
              <a:avLst>
                <a:gd name="adj1" fmla="val 50000"/>
              </a:avLst>
            </a:prstGeom>
            <a:ln w="38100" cap="rnd">
              <a:solidFill>
                <a:srgbClr val="00B050">
                  <a:alpha val="75574"/>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506257FA-6701-6D4E-9A7C-DB024F1359A0}"/>
              </a:ext>
            </a:extLst>
          </p:cNvPr>
          <p:cNvGrpSpPr/>
          <p:nvPr/>
        </p:nvGrpSpPr>
        <p:grpSpPr>
          <a:xfrm>
            <a:off x="5933555" y="3243694"/>
            <a:ext cx="4332997" cy="3100959"/>
            <a:chOff x="5933555" y="3243694"/>
            <a:chExt cx="4332997" cy="3100959"/>
          </a:xfrm>
        </p:grpSpPr>
        <p:sp>
          <p:nvSpPr>
            <p:cNvPr id="33" name="Rounded Rectangle 32">
              <a:extLst>
                <a:ext uri="{FF2B5EF4-FFF2-40B4-BE49-F238E27FC236}">
                  <a16:creationId xmlns:a16="http://schemas.microsoft.com/office/drawing/2014/main" id="{7EB00B6E-CA69-3541-ACA2-8D6F7366DA81}"/>
                </a:ext>
              </a:extLst>
            </p:cNvPr>
            <p:cNvSpPr/>
            <p:nvPr/>
          </p:nvSpPr>
          <p:spPr>
            <a:xfrm>
              <a:off x="6858963" y="5880050"/>
              <a:ext cx="3407589" cy="464603"/>
            </a:xfrm>
            <a:prstGeom prst="roundRect">
              <a:avLst/>
            </a:prstGeom>
            <a:solidFill>
              <a:srgbClr val="E0FBE7"/>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Time-conversion</a:t>
              </a:r>
            </a:p>
          </p:txBody>
        </p:sp>
        <p:cxnSp>
          <p:nvCxnSpPr>
            <p:cNvPr id="70" name="Straight Arrow Connector 14">
              <a:extLst>
                <a:ext uri="{FF2B5EF4-FFF2-40B4-BE49-F238E27FC236}">
                  <a16:creationId xmlns:a16="http://schemas.microsoft.com/office/drawing/2014/main" id="{8A52933A-E248-BC40-998F-51B4625D914B}"/>
                </a:ext>
              </a:extLst>
            </p:cNvPr>
            <p:cNvCxnSpPr>
              <a:cxnSpLocks/>
              <a:stCxn id="33" idx="1"/>
              <a:endCxn id="34" idx="3"/>
            </p:cNvCxnSpPr>
            <p:nvPr/>
          </p:nvCxnSpPr>
          <p:spPr>
            <a:xfrm rot="10800000">
              <a:off x="5933555" y="3243694"/>
              <a:ext cx="925408" cy="2868658"/>
            </a:xfrm>
            <a:prstGeom prst="curvedConnector3">
              <a:avLst>
                <a:gd name="adj1" fmla="val 50000"/>
              </a:avLst>
            </a:prstGeom>
            <a:ln w="38100" cap="rnd">
              <a:solidFill>
                <a:srgbClr val="00B050">
                  <a:alpha val="75574"/>
                </a:srgbClr>
              </a:solidFill>
              <a:prstDash val="sysDot"/>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8" name="Left Arrow Callout 87">
            <a:extLst>
              <a:ext uri="{FF2B5EF4-FFF2-40B4-BE49-F238E27FC236}">
                <a16:creationId xmlns:a16="http://schemas.microsoft.com/office/drawing/2014/main" id="{CCA792B0-894F-1F4D-BBB6-3C93D81FEAE4}"/>
              </a:ext>
            </a:extLst>
          </p:cNvPr>
          <p:cNvSpPr/>
          <p:nvPr/>
        </p:nvSpPr>
        <p:spPr>
          <a:xfrm>
            <a:off x="10441049" y="1922576"/>
            <a:ext cx="1477656" cy="333997"/>
          </a:xfrm>
          <a:prstGeom prst="leftArrowCallout">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i="1" dirty="0">
                <a:solidFill>
                  <a:schemeClr val="tx2"/>
                </a:solidFill>
              </a:rPr>
              <a:t>snippet</a:t>
            </a:r>
          </a:p>
        </p:txBody>
      </p:sp>
      <p:sp>
        <p:nvSpPr>
          <p:cNvPr id="96" name="Left Arrow Callout 95">
            <a:extLst>
              <a:ext uri="{FF2B5EF4-FFF2-40B4-BE49-F238E27FC236}">
                <a16:creationId xmlns:a16="http://schemas.microsoft.com/office/drawing/2014/main" id="{4521AC12-4850-4940-B4FC-E46D79800252}"/>
              </a:ext>
            </a:extLst>
          </p:cNvPr>
          <p:cNvSpPr/>
          <p:nvPr/>
        </p:nvSpPr>
        <p:spPr>
          <a:xfrm>
            <a:off x="10441049" y="3153223"/>
            <a:ext cx="1477656" cy="333997"/>
          </a:xfrm>
          <a:prstGeom prst="leftArrowCallout">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i="1" dirty="0">
                <a:solidFill>
                  <a:schemeClr val="tx2"/>
                </a:solidFill>
              </a:rPr>
              <a:t>collection</a:t>
            </a:r>
          </a:p>
        </p:txBody>
      </p:sp>
      <p:sp>
        <p:nvSpPr>
          <p:cNvPr id="97" name="Left Arrow Callout 96">
            <a:extLst>
              <a:ext uri="{FF2B5EF4-FFF2-40B4-BE49-F238E27FC236}">
                <a16:creationId xmlns:a16="http://schemas.microsoft.com/office/drawing/2014/main" id="{52E24B57-FB3F-1549-BA36-82E373ECB96C}"/>
              </a:ext>
            </a:extLst>
          </p:cNvPr>
          <p:cNvSpPr/>
          <p:nvPr/>
        </p:nvSpPr>
        <p:spPr>
          <a:xfrm>
            <a:off x="10417769" y="4039622"/>
            <a:ext cx="1477656" cy="464603"/>
          </a:xfrm>
          <a:prstGeom prst="leftArrowCallout">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i="1" dirty="0">
                <a:solidFill>
                  <a:schemeClr val="tx2"/>
                </a:solidFill>
              </a:rPr>
              <a:t>short: knowledge</a:t>
            </a:r>
          </a:p>
        </p:txBody>
      </p:sp>
      <p:sp>
        <p:nvSpPr>
          <p:cNvPr id="101" name="Left Arrow Callout 100">
            <a:extLst>
              <a:ext uri="{FF2B5EF4-FFF2-40B4-BE49-F238E27FC236}">
                <a16:creationId xmlns:a16="http://schemas.microsoft.com/office/drawing/2014/main" id="{11768FA1-B35D-D444-98E4-FBA0DBD88F5C}"/>
              </a:ext>
            </a:extLst>
          </p:cNvPr>
          <p:cNvSpPr/>
          <p:nvPr/>
        </p:nvSpPr>
        <p:spPr>
          <a:xfrm>
            <a:off x="10417769" y="5000380"/>
            <a:ext cx="1477656" cy="464603"/>
          </a:xfrm>
          <a:prstGeom prst="leftArrowCallout">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i="1" dirty="0">
                <a:solidFill>
                  <a:schemeClr val="tx2"/>
                </a:solidFill>
              </a:rPr>
              <a:t>short: </a:t>
            </a:r>
            <a:br>
              <a:rPr lang="en-US" sz="1400" i="1" dirty="0">
                <a:solidFill>
                  <a:schemeClr val="tx2"/>
                </a:solidFill>
              </a:rPr>
            </a:br>
            <a:r>
              <a:rPr lang="en-US" sz="1400" i="1" dirty="0">
                <a:solidFill>
                  <a:schemeClr val="tx2"/>
                </a:solidFill>
              </a:rPr>
              <a:t>unit conv</a:t>
            </a:r>
          </a:p>
        </p:txBody>
      </p:sp>
      <p:sp>
        <p:nvSpPr>
          <p:cNvPr id="102" name="Left Arrow Callout 101">
            <a:extLst>
              <a:ext uri="{FF2B5EF4-FFF2-40B4-BE49-F238E27FC236}">
                <a16:creationId xmlns:a16="http://schemas.microsoft.com/office/drawing/2014/main" id="{7CF3870B-C9E6-B441-95F9-154B2349BF76}"/>
              </a:ext>
            </a:extLst>
          </p:cNvPr>
          <p:cNvSpPr/>
          <p:nvPr/>
        </p:nvSpPr>
        <p:spPr>
          <a:xfrm>
            <a:off x="10441049" y="5925770"/>
            <a:ext cx="1477656" cy="464603"/>
          </a:xfrm>
          <a:prstGeom prst="leftArrowCallout">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i="1" dirty="0">
                <a:solidFill>
                  <a:schemeClr val="tx2"/>
                </a:solidFill>
              </a:rPr>
              <a:t>short: </a:t>
            </a:r>
            <a:br>
              <a:rPr lang="en-US" sz="1400" i="1" dirty="0">
                <a:solidFill>
                  <a:schemeClr val="tx2"/>
                </a:solidFill>
              </a:rPr>
            </a:br>
            <a:r>
              <a:rPr lang="en-US" sz="1400" i="1" dirty="0">
                <a:solidFill>
                  <a:schemeClr val="tx2"/>
                </a:solidFill>
              </a:rPr>
              <a:t>time conv</a:t>
            </a:r>
          </a:p>
        </p:txBody>
      </p:sp>
    </p:spTree>
    <p:extLst>
      <p:ext uri="{BB962C8B-B14F-4D97-AF65-F5344CB8AC3E}">
        <p14:creationId xmlns:p14="http://schemas.microsoft.com/office/powerpoint/2010/main" val="1956548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fade">
                                      <p:cBhvr>
                                        <p:cTn id="15" dur="500"/>
                                        <p:tgtEl>
                                          <p:spTgt spid="8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par>
                                <p:cTn id="21" presetID="10" presetClass="entr" presetSubtype="0"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par>
                                <p:cTn id="34" presetID="10"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500"/>
                                        <p:tgtEl>
                                          <p:spTgt spid="113"/>
                                        </p:tgtEl>
                                      </p:cBhvr>
                                    </p:animEffect>
                                  </p:childTnLst>
                                </p:cTn>
                              </p:par>
                              <p:par>
                                <p:cTn id="37" presetID="10" presetClass="entr" presetSubtype="0" fill="hold"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10"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fade">
                                      <p:cBhvr>
                                        <p:cTn id="45" dur="500"/>
                                        <p:tgtEl>
                                          <p:spTgt spid="116"/>
                                        </p:tgtEl>
                                      </p:cBhvr>
                                    </p:animEffect>
                                  </p:childTnLst>
                                </p:cTn>
                              </p:par>
                              <p:par>
                                <p:cTn id="46" presetID="10" presetClass="entr" presetSubtype="0" fill="hold" nodeType="with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fade">
                                      <p:cBhvr>
                                        <p:cTn id="48" dur="500"/>
                                        <p:tgtEl>
                                          <p:spTgt spid="1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fade">
                                      <p:cBhvr>
                                        <p:cTn id="51" dur="500"/>
                                        <p:tgtEl>
                                          <p:spTgt spid="9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1"/>
                                        </p:tgtEl>
                                        <p:attrNameLst>
                                          <p:attrName>style.visibility</p:attrName>
                                        </p:attrNameLst>
                                      </p:cBhvr>
                                      <p:to>
                                        <p:strVal val="visible"/>
                                      </p:to>
                                    </p:set>
                                    <p:animEffect transition="in" filter="fade">
                                      <p:cBhvr>
                                        <p:cTn id="54" dur="500"/>
                                        <p:tgtEl>
                                          <p:spTgt spid="10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6" grpId="0" animBg="1"/>
      <p:bldP spid="97" grpId="0" animBg="1"/>
      <p:bldP spid="101" grpId="0" animBg="1"/>
      <p:bldP spid="10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0721-E6BF-7E45-B645-B4196AB131E7}"/>
              </a:ext>
            </a:extLst>
          </p:cNvPr>
          <p:cNvSpPr>
            <a:spLocks noGrp="1"/>
          </p:cNvSpPr>
          <p:nvPr>
            <p:ph type="title"/>
          </p:nvPr>
        </p:nvSpPr>
        <p:spPr/>
        <p:txBody>
          <a:bodyPr/>
          <a:lstStyle/>
          <a:p>
            <a:r>
              <a:rPr lang="en-US" dirty="0" err="1"/>
              <a:t>GooAQ</a:t>
            </a:r>
            <a:r>
              <a:rPr lang="en-US" dirty="0"/>
              <a:t>: Overview </a:t>
            </a:r>
          </a:p>
        </p:txBody>
      </p:sp>
      <p:sp>
        <p:nvSpPr>
          <p:cNvPr id="6" name="Content Placeholder 5">
            <a:extLst>
              <a:ext uri="{FF2B5EF4-FFF2-40B4-BE49-F238E27FC236}">
                <a16:creationId xmlns:a16="http://schemas.microsoft.com/office/drawing/2014/main" id="{52E75874-952E-0B48-A14C-27FB205FEC67}"/>
              </a:ext>
            </a:extLst>
          </p:cNvPr>
          <p:cNvSpPr>
            <a:spLocks noGrp="1"/>
          </p:cNvSpPr>
          <p:nvPr>
            <p:ph idx="1"/>
          </p:nvPr>
        </p:nvSpPr>
        <p:spPr>
          <a:xfrm>
            <a:off x="838200" y="1825625"/>
            <a:ext cx="6522156" cy="4351338"/>
          </a:xfrm>
        </p:spPr>
        <p:txBody>
          <a:bodyPr/>
          <a:lstStyle/>
          <a:p>
            <a:r>
              <a:rPr lang="en-US" dirty="0"/>
              <a:t>Introducing </a:t>
            </a:r>
            <a:r>
              <a:rPr lang="en-US" b="1" dirty="0" err="1"/>
              <a:t>GooAQ</a:t>
            </a:r>
            <a:r>
              <a:rPr lang="en-US" b="1" dirty="0"/>
              <a:t> </a:t>
            </a:r>
          </a:p>
          <a:p>
            <a:pPr lvl="1"/>
            <a:r>
              <a:rPr lang="en-US" dirty="0"/>
              <a:t>Open QA benchmark </a:t>
            </a:r>
          </a:p>
          <a:p>
            <a:pPr lvl="1"/>
            <a:r>
              <a:rPr lang="en-US" dirty="0"/>
              <a:t>Contains 3 million questions</a:t>
            </a:r>
          </a:p>
          <a:p>
            <a:pPr lvl="1"/>
            <a:r>
              <a:rPr lang="en-US" dirty="0"/>
              <a:t>Questions with a variety of types </a:t>
            </a:r>
          </a:p>
          <a:p>
            <a:pPr lvl="1"/>
            <a:r>
              <a:rPr lang="en-US" dirty="0"/>
              <a:t>All collected using a coherent process</a:t>
            </a:r>
          </a:p>
          <a:p>
            <a:endParaRPr lang="en-US" b="1" dirty="0"/>
          </a:p>
        </p:txBody>
      </p:sp>
      <p:pic>
        <p:nvPicPr>
          <p:cNvPr id="9" name="Picture 8" descr="A picture containing indoor, green, avocado&#10;&#10;Description automatically generated">
            <a:extLst>
              <a:ext uri="{FF2B5EF4-FFF2-40B4-BE49-F238E27FC236}">
                <a16:creationId xmlns:a16="http://schemas.microsoft.com/office/drawing/2014/main" id="{2C86A9AF-BBA6-674E-B29A-AE816EE080DA}"/>
              </a:ext>
            </a:extLst>
          </p:cNvPr>
          <p:cNvPicPr>
            <a:picLocks noChangeAspect="1"/>
          </p:cNvPicPr>
          <p:nvPr/>
        </p:nvPicPr>
        <p:blipFill>
          <a:blip r:embed="rId3"/>
          <a:stretch>
            <a:fillRect/>
          </a:stretch>
        </p:blipFill>
        <p:spPr>
          <a:xfrm>
            <a:off x="4120444" y="1728638"/>
            <a:ext cx="582788" cy="610278"/>
          </a:xfrm>
          <a:prstGeom prst="rect">
            <a:avLst/>
          </a:prstGeom>
        </p:spPr>
      </p:pic>
      <p:graphicFrame>
        <p:nvGraphicFramePr>
          <p:cNvPr id="10" name="Table 10">
            <a:extLst>
              <a:ext uri="{FF2B5EF4-FFF2-40B4-BE49-F238E27FC236}">
                <a16:creationId xmlns:a16="http://schemas.microsoft.com/office/drawing/2014/main" id="{432AB9FB-FD91-3A49-B17E-B5A04E335192}"/>
              </a:ext>
            </a:extLst>
          </p:cNvPr>
          <p:cNvGraphicFramePr>
            <a:graphicFrameLocks noGrp="1"/>
          </p:cNvGraphicFramePr>
          <p:nvPr>
            <p:extLst>
              <p:ext uri="{D42A27DB-BD31-4B8C-83A1-F6EECF244321}">
                <p14:modId xmlns:p14="http://schemas.microsoft.com/office/powerpoint/2010/main" val="2113039508"/>
              </p:ext>
            </p:extLst>
          </p:nvPr>
        </p:nvGraphicFramePr>
        <p:xfrm>
          <a:off x="8052011" y="2196956"/>
          <a:ext cx="3000022" cy="3291840"/>
        </p:xfrm>
        <a:graphic>
          <a:graphicData uri="http://schemas.openxmlformats.org/drawingml/2006/table">
            <a:tbl>
              <a:tblPr firstRow="1" bandRow="1">
                <a:tableStyleId>{5C22544A-7EE6-4342-B048-85BDC9FD1C3A}</a:tableStyleId>
              </a:tblPr>
              <a:tblGrid>
                <a:gridCol w="2025382">
                  <a:extLst>
                    <a:ext uri="{9D8B030D-6E8A-4147-A177-3AD203B41FA5}">
                      <a16:colId xmlns:a16="http://schemas.microsoft.com/office/drawing/2014/main" val="2404342875"/>
                    </a:ext>
                  </a:extLst>
                </a:gridCol>
                <a:gridCol w="974640">
                  <a:extLst>
                    <a:ext uri="{9D8B030D-6E8A-4147-A177-3AD203B41FA5}">
                      <a16:colId xmlns:a16="http://schemas.microsoft.com/office/drawing/2014/main" val="1550917578"/>
                    </a:ext>
                  </a:extLst>
                </a:gridCol>
              </a:tblGrid>
              <a:tr h="355283">
                <a:tc>
                  <a:txBody>
                    <a:bodyPr/>
                    <a:lstStyle/>
                    <a:p>
                      <a:pPr algn="ctr"/>
                      <a:r>
                        <a:rPr lang="en-US" dirty="0"/>
                        <a:t>Answer types</a:t>
                      </a:r>
                    </a:p>
                  </a:txBody>
                  <a:tcPr anchor="ctr"/>
                </a:tc>
                <a:tc>
                  <a:txBody>
                    <a:bodyPr/>
                    <a:lstStyle/>
                    <a:p>
                      <a:pPr algn="ctr"/>
                      <a:r>
                        <a:rPr lang="en-US" dirty="0"/>
                        <a:t>Count</a:t>
                      </a:r>
                    </a:p>
                  </a:txBody>
                  <a:tcPr anchor="ctr"/>
                </a:tc>
                <a:extLst>
                  <a:ext uri="{0D108BD9-81ED-4DB2-BD59-A6C34878D82A}">
                    <a16:rowId xmlns:a16="http://schemas.microsoft.com/office/drawing/2014/main" val="466249813"/>
                  </a:ext>
                </a:extLst>
              </a:tr>
              <a:tr h="355283">
                <a:tc>
                  <a:txBody>
                    <a:bodyPr/>
                    <a:lstStyle/>
                    <a:p>
                      <a:pPr algn="l"/>
                      <a:r>
                        <a:rPr lang="en-US" dirty="0"/>
                        <a:t>Short answers </a:t>
                      </a:r>
                    </a:p>
                  </a:txBody>
                  <a:tcPr anchor="ctr"/>
                </a:tc>
                <a:tc>
                  <a:txBody>
                    <a:bodyPr/>
                    <a:lstStyle/>
                    <a:p>
                      <a:pPr algn="ctr"/>
                      <a:r>
                        <a:rPr lang="en-US" dirty="0"/>
                        <a:t>275k</a:t>
                      </a:r>
                    </a:p>
                  </a:txBody>
                  <a:tcPr anchor="ctr"/>
                </a:tc>
                <a:extLst>
                  <a:ext uri="{0D108BD9-81ED-4DB2-BD59-A6C34878D82A}">
                    <a16:rowId xmlns:a16="http://schemas.microsoft.com/office/drawing/2014/main" val="1665781136"/>
                  </a:ext>
                </a:extLst>
              </a:tr>
              <a:tr h="355283">
                <a:tc>
                  <a:txBody>
                    <a:bodyPr/>
                    <a:lstStyle/>
                    <a:p>
                      <a:pPr algn="l"/>
                      <a:r>
                        <a:rPr lang="en-US" dirty="0"/>
                        <a:t>  ↳  unit conversion</a:t>
                      </a:r>
                    </a:p>
                  </a:txBody>
                  <a:tcPr anchor="ctr"/>
                </a:tc>
                <a:tc>
                  <a:txBody>
                    <a:bodyPr/>
                    <a:lstStyle/>
                    <a:p>
                      <a:pPr algn="ctr"/>
                      <a:r>
                        <a:rPr lang="en-US" dirty="0"/>
                        <a:t>45k</a:t>
                      </a:r>
                    </a:p>
                  </a:txBody>
                  <a:tcPr anchor="ctr"/>
                </a:tc>
                <a:extLst>
                  <a:ext uri="{0D108BD9-81ED-4DB2-BD59-A6C34878D82A}">
                    <a16:rowId xmlns:a16="http://schemas.microsoft.com/office/drawing/2014/main" val="1636406513"/>
                  </a:ext>
                </a:extLst>
              </a:tr>
              <a:tr h="355283">
                <a:tc>
                  <a:txBody>
                    <a:bodyPr/>
                    <a:lstStyle/>
                    <a:p>
                      <a:pPr algn="l"/>
                      <a:r>
                        <a:rPr lang="en-US" dirty="0"/>
                        <a:t> ↳  time conversion</a:t>
                      </a:r>
                    </a:p>
                  </a:txBody>
                  <a:tcPr anchor="ctr"/>
                </a:tc>
                <a:tc>
                  <a:txBody>
                    <a:bodyPr/>
                    <a:lstStyle/>
                    <a:p>
                      <a:pPr algn="ctr"/>
                      <a:r>
                        <a:rPr lang="en-US" dirty="0"/>
                        <a:t>2.5k</a:t>
                      </a:r>
                    </a:p>
                  </a:txBody>
                  <a:tcPr anchor="ctr"/>
                </a:tc>
                <a:extLst>
                  <a:ext uri="{0D108BD9-81ED-4DB2-BD59-A6C34878D82A}">
                    <a16:rowId xmlns:a16="http://schemas.microsoft.com/office/drawing/2014/main" val="2087454553"/>
                  </a:ext>
                </a:extLst>
              </a:tr>
              <a:tr h="355283">
                <a:tc>
                  <a:txBody>
                    <a:bodyPr/>
                    <a:lstStyle/>
                    <a:p>
                      <a:pPr algn="l"/>
                      <a:r>
                        <a:rPr lang="en-US" dirty="0"/>
                        <a:t> ↳  knowledge</a:t>
                      </a:r>
                    </a:p>
                  </a:txBody>
                  <a:tcPr anchor="ctr"/>
                </a:tc>
                <a:tc>
                  <a:txBody>
                    <a:bodyPr/>
                    <a:lstStyle/>
                    <a:p>
                      <a:pPr algn="ctr"/>
                      <a:r>
                        <a:rPr lang="en-US" dirty="0"/>
                        <a:t>32k</a:t>
                      </a:r>
                    </a:p>
                  </a:txBody>
                  <a:tcPr anchor="ctr"/>
                </a:tc>
                <a:extLst>
                  <a:ext uri="{0D108BD9-81ED-4DB2-BD59-A6C34878D82A}">
                    <a16:rowId xmlns:a16="http://schemas.microsoft.com/office/drawing/2014/main" val="1127154225"/>
                  </a:ext>
                </a:extLst>
              </a:tr>
              <a:tr h="355283">
                <a:tc>
                  <a:txBody>
                    <a:bodyPr/>
                    <a:lstStyle/>
                    <a:p>
                      <a:pPr algn="l"/>
                      <a:r>
                        <a:rPr lang="en-US" dirty="0"/>
                        <a:t> ↳  snippet (short)</a:t>
                      </a:r>
                    </a:p>
                  </a:txBody>
                  <a:tcPr anchor="ctr"/>
                </a:tc>
                <a:tc>
                  <a:txBody>
                    <a:bodyPr/>
                    <a:lstStyle/>
                    <a:p>
                      <a:pPr algn="ctr"/>
                      <a:r>
                        <a:rPr lang="en-US" dirty="0"/>
                        <a:t>196k</a:t>
                      </a:r>
                    </a:p>
                  </a:txBody>
                  <a:tcPr anchor="ctr"/>
                </a:tc>
                <a:extLst>
                  <a:ext uri="{0D108BD9-81ED-4DB2-BD59-A6C34878D82A}">
                    <a16:rowId xmlns:a16="http://schemas.microsoft.com/office/drawing/2014/main" val="502968227"/>
                  </a:ext>
                </a:extLst>
              </a:tr>
              <a:tr h="355283">
                <a:tc>
                  <a:txBody>
                    <a:bodyPr/>
                    <a:lstStyle/>
                    <a:p>
                      <a:pPr algn="l"/>
                      <a:r>
                        <a:rPr lang="en-US" dirty="0"/>
                        <a:t>Snippet</a:t>
                      </a:r>
                    </a:p>
                  </a:txBody>
                  <a:tcPr anchor="ctr"/>
                </a:tc>
                <a:tc>
                  <a:txBody>
                    <a:bodyPr/>
                    <a:lstStyle/>
                    <a:p>
                      <a:pPr algn="ctr"/>
                      <a:r>
                        <a:rPr lang="en-US" dirty="0"/>
                        <a:t>2.7M</a:t>
                      </a:r>
                    </a:p>
                  </a:txBody>
                  <a:tcPr anchor="ctr"/>
                </a:tc>
                <a:extLst>
                  <a:ext uri="{0D108BD9-81ED-4DB2-BD59-A6C34878D82A}">
                    <a16:rowId xmlns:a16="http://schemas.microsoft.com/office/drawing/2014/main" val="2454820914"/>
                  </a:ext>
                </a:extLst>
              </a:tr>
              <a:tr h="355283">
                <a:tc>
                  <a:txBody>
                    <a:bodyPr/>
                    <a:lstStyle/>
                    <a:p>
                      <a:pPr algn="l"/>
                      <a:r>
                        <a:rPr lang="en-US" dirty="0"/>
                        <a:t>Collection</a:t>
                      </a:r>
                    </a:p>
                  </a:txBody>
                  <a:tcPr anchor="ctr"/>
                </a:tc>
                <a:tc>
                  <a:txBody>
                    <a:bodyPr/>
                    <a:lstStyle/>
                    <a:p>
                      <a:pPr algn="ctr"/>
                      <a:r>
                        <a:rPr lang="en-US" dirty="0"/>
                        <a:t>329k</a:t>
                      </a:r>
                    </a:p>
                  </a:txBody>
                  <a:tcPr anchor="ctr"/>
                </a:tc>
                <a:extLst>
                  <a:ext uri="{0D108BD9-81ED-4DB2-BD59-A6C34878D82A}">
                    <a16:rowId xmlns:a16="http://schemas.microsoft.com/office/drawing/2014/main" val="1208873218"/>
                  </a:ext>
                </a:extLst>
              </a:tr>
              <a:tr h="355283">
                <a:tc>
                  <a:txBody>
                    <a:bodyPr/>
                    <a:lstStyle/>
                    <a:p>
                      <a:pPr algn="l"/>
                      <a:r>
                        <a:rPr lang="en-US" b="1" dirty="0"/>
                        <a:t>Overall</a:t>
                      </a:r>
                    </a:p>
                  </a:txBody>
                  <a:tcPr anchor="ctr"/>
                </a:tc>
                <a:tc>
                  <a:txBody>
                    <a:bodyPr/>
                    <a:lstStyle/>
                    <a:p>
                      <a:pPr algn="ctr"/>
                      <a:r>
                        <a:rPr lang="en-US" b="1" dirty="0"/>
                        <a:t>3.1M</a:t>
                      </a:r>
                    </a:p>
                  </a:txBody>
                  <a:tcPr anchor="ctr"/>
                </a:tc>
                <a:extLst>
                  <a:ext uri="{0D108BD9-81ED-4DB2-BD59-A6C34878D82A}">
                    <a16:rowId xmlns:a16="http://schemas.microsoft.com/office/drawing/2014/main" val="2368853933"/>
                  </a:ext>
                </a:extLst>
              </a:tr>
            </a:tbl>
          </a:graphicData>
        </a:graphic>
      </p:graphicFrame>
      <p:sp>
        <p:nvSpPr>
          <p:cNvPr id="11" name="Right Brace 10">
            <a:extLst>
              <a:ext uri="{FF2B5EF4-FFF2-40B4-BE49-F238E27FC236}">
                <a16:creationId xmlns:a16="http://schemas.microsoft.com/office/drawing/2014/main" id="{E0D9009F-F037-C446-81C7-6191EA900C29}"/>
              </a:ext>
            </a:extLst>
          </p:cNvPr>
          <p:cNvSpPr/>
          <p:nvPr/>
        </p:nvSpPr>
        <p:spPr>
          <a:xfrm flipH="1">
            <a:off x="7623033" y="2623085"/>
            <a:ext cx="333022" cy="2468203"/>
          </a:xfrm>
          <a:prstGeom prst="rightBrace">
            <a:avLst>
              <a:gd name="adj1" fmla="val 6584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2" name="Right Arrow 11">
            <a:extLst>
              <a:ext uri="{FF2B5EF4-FFF2-40B4-BE49-F238E27FC236}">
                <a16:creationId xmlns:a16="http://schemas.microsoft.com/office/drawing/2014/main" id="{B8A9FE9F-9EEE-184F-BA96-7A73B3DA04A9}"/>
              </a:ext>
            </a:extLst>
          </p:cNvPr>
          <p:cNvSpPr/>
          <p:nvPr/>
        </p:nvSpPr>
        <p:spPr>
          <a:xfrm>
            <a:off x="7611746" y="5204177"/>
            <a:ext cx="338667" cy="250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6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0721-E6BF-7E45-B645-B4196AB131E7}"/>
              </a:ext>
            </a:extLst>
          </p:cNvPr>
          <p:cNvSpPr>
            <a:spLocks noGrp="1"/>
          </p:cNvSpPr>
          <p:nvPr>
            <p:ph type="title"/>
          </p:nvPr>
        </p:nvSpPr>
        <p:spPr/>
        <p:txBody>
          <a:bodyPr/>
          <a:lstStyle/>
          <a:p>
            <a:r>
              <a:rPr lang="en-US" dirty="0" err="1"/>
              <a:t>GooAQ</a:t>
            </a:r>
            <a:r>
              <a:rPr lang="en-US" dirty="0"/>
              <a:t>: Overview </a:t>
            </a:r>
          </a:p>
        </p:txBody>
      </p:sp>
      <p:sp>
        <p:nvSpPr>
          <p:cNvPr id="6" name="Content Placeholder 5">
            <a:extLst>
              <a:ext uri="{FF2B5EF4-FFF2-40B4-BE49-F238E27FC236}">
                <a16:creationId xmlns:a16="http://schemas.microsoft.com/office/drawing/2014/main" id="{52E75874-952E-0B48-A14C-27FB205FEC67}"/>
              </a:ext>
            </a:extLst>
          </p:cNvPr>
          <p:cNvSpPr>
            <a:spLocks noGrp="1"/>
          </p:cNvSpPr>
          <p:nvPr>
            <p:ph idx="1"/>
          </p:nvPr>
        </p:nvSpPr>
        <p:spPr>
          <a:xfrm>
            <a:off x="838200" y="1825625"/>
            <a:ext cx="6522156" cy="4351338"/>
          </a:xfrm>
        </p:spPr>
        <p:txBody>
          <a:bodyPr/>
          <a:lstStyle/>
          <a:p>
            <a:r>
              <a:rPr lang="en-US" dirty="0"/>
              <a:t>Introducing </a:t>
            </a:r>
            <a:r>
              <a:rPr lang="en-US" b="1" dirty="0" err="1"/>
              <a:t>GooAQ</a:t>
            </a:r>
            <a:r>
              <a:rPr lang="en-US" b="1" dirty="0"/>
              <a:t> </a:t>
            </a:r>
          </a:p>
          <a:p>
            <a:endParaRPr lang="en-US" b="1" dirty="0"/>
          </a:p>
        </p:txBody>
      </p:sp>
      <p:pic>
        <p:nvPicPr>
          <p:cNvPr id="9" name="Picture 8" descr="A picture containing indoor, green, avocado&#10;&#10;Description automatically generated">
            <a:extLst>
              <a:ext uri="{FF2B5EF4-FFF2-40B4-BE49-F238E27FC236}">
                <a16:creationId xmlns:a16="http://schemas.microsoft.com/office/drawing/2014/main" id="{2C86A9AF-BBA6-674E-B29A-AE816EE080DA}"/>
              </a:ext>
            </a:extLst>
          </p:cNvPr>
          <p:cNvPicPr>
            <a:picLocks noChangeAspect="1"/>
          </p:cNvPicPr>
          <p:nvPr/>
        </p:nvPicPr>
        <p:blipFill>
          <a:blip r:embed="rId3"/>
          <a:stretch>
            <a:fillRect/>
          </a:stretch>
        </p:blipFill>
        <p:spPr>
          <a:xfrm>
            <a:off x="4120444" y="1728638"/>
            <a:ext cx="582788" cy="610278"/>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7F3C0CDC-EFEC-2E42-8FFB-4CC1417D24DB}"/>
              </a:ext>
            </a:extLst>
          </p:cNvPr>
          <p:cNvPicPr>
            <a:picLocks noChangeAspect="1"/>
          </p:cNvPicPr>
          <p:nvPr/>
        </p:nvPicPr>
        <p:blipFill rotWithShape="1">
          <a:blip r:embed="rId4"/>
          <a:srcRect l="11279" t="6833" r="9051" b="4243"/>
          <a:stretch/>
        </p:blipFill>
        <p:spPr>
          <a:xfrm>
            <a:off x="794665" y="2507522"/>
            <a:ext cx="3651470" cy="3414220"/>
          </a:xfrm>
          <a:prstGeom prst="rect">
            <a:avLst/>
          </a:prstGeom>
        </p:spPr>
      </p:pic>
      <p:sp>
        <p:nvSpPr>
          <p:cNvPr id="3" name="Rectangle 2">
            <a:extLst>
              <a:ext uri="{FF2B5EF4-FFF2-40B4-BE49-F238E27FC236}">
                <a16:creationId xmlns:a16="http://schemas.microsoft.com/office/drawing/2014/main" id="{391C6600-8A81-BE44-8AB8-136EEB6BF1F6}"/>
              </a:ext>
            </a:extLst>
          </p:cNvPr>
          <p:cNvSpPr/>
          <p:nvPr/>
        </p:nvSpPr>
        <p:spPr>
          <a:xfrm>
            <a:off x="1228532" y="5992297"/>
            <a:ext cx="2491964" cy="369332"/>
          </a:xfrm>
          <a:prstGeom prst="rect">
            <a:avLst/>
          </a:prstGeom>
        </p:spPr>
        <p:txBody>
          <a:bodyPr wrap="none">
            <a:spAutoFit/>
          </a:bodyPr>
          <a:lstStyle/>
          <a:p>
            <a:r>
              <a:rPr lang="en-US" b="1" dirty="0">
                <a:solidFill>
                  <a:srgbClr val="FF0000"/>
                </a:solidFill>
              </a:rPr>
              <a:t>(a) Question Extraction</a:t>
            </a:r>
          </a:p>
        </p:txBody>
      </p:sp>
      <p:sp>
        <p:nvSpPr>
          <p:cNvPr id="16" name="Right Arrow 15">
            <a:extLst>
              <a:ext uri="{FF2B5EF4-FFF2-40B4-BE49-F238E27FC236}">
                <a16:creationId xmlns:a16="http://schemas.microsoft.com/office/drawing/2014/main" id="{2DE6EDC5-02CA-7548-B29F-4EC95AE27A79}"/>
              </a:ext>
            </a:extLst>
          </p:cNvPr>
          <p:cNvSpPr/>
          <p:nvPr/>
        </p:nvSpPr>
        <p:spPr>
          <a:xfrm>
            <a:off x="4814005" y="4001294"/>
            <a:ext cx="912357" cy="9486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A27C5F0-19F6-A84A-AF46-7D4A64349F04}"/>
              </a:ext>
            </a:extLst>
          </p:cNvPr>
          <p:cNvSpPr/>
          <p:nvPr/>
        </p:nvSpPr>
        <p:spPr>
          <a:xfrm>
            <a:off x="1277307" y="6436801"/>
            <a:ext cx="2567306" cy="338554"/>
          </a:xfrm>
          <a:prstGeom prst="rect">
            <a:avLst/>
          </a:prstGeom>
        </p:spPr>
        <p:txBody>
          <a:bodyPr wrap="none">
            <a:spAutoFit/>
          </a:bodyPr>
          <a:lstStyle/>
          <a:p>
            <a:r>
              <a:rPr lang="en-US" sz="1600" dirty="0">
                <a:solidFill>
                  <a:schemeClr val="bg1">
                    <a:lumMod val="50000"/>
                  </a:schemeClr>
                </a:solidFill>
              </a:rPr>
              <a:t>similar to </a:t>
            </a:r>
            <a:r>
              <a:rPr lang="en-US" sz="1600" dirty="0" err="1">
                <a:solidFill>
                  <a:schemeClr val="bg1">
                    <a:lumMod val="50000"/>
                  </a:schemeClr>
                </a:solidFill>
              </a:rPr>
              <a:t>Berant</a:t>
            </a:r>
            <a:r>
              <a:rPr lang="en-US" sz="1600" dirty="0">
                <a:solidFill>
                  <a:schemeClr val="bg1">
                    <a:lumMod val="50000"/>
                  </a:schemeClr>
                </a:solidFill>
              </a:rPr>
              <a:t> et al. 2013</a:t>
            </a:r>
          </a:p>
        </p:txBody>
      </p:sp>
      <p:grpSp>
        <p:nvGrpSpPr>
          <p:cNvPr id="25" name="Group 24">
            <a:extLst>
              <a:ext uri="{FF2B5EF4-FFF2-40B4-BE49-F238E27FC236}">
                <a16:creationId xmlns:a16="http://schemas.microsoft.com/office/drawing/2014/main" id="{5164E6AA-0A84-644C-B20C-854A5F2B4115}"/>
              </a:ext>
            </a:extLst>
          </p:cNvPr>
          <p:cNvGrpSpPr/>
          <p:nvPr/>
        </p:nvGrpSpPr>
        <p:grpSpPr>
          <a:xfrm>
            <a:off x="6094232" y="-34290"/>
            <a:ext cx="6118246" cy="7555230"/>
            <a:chOff x="6094232" y="-34290"/>
            <a:chExt cx="6118246" cy="7555230"/>
          </a:xfrm>
        </p:grpSpPr>
        <p:sp>
          <p:nvSpPr>
            <p:cNvPr id="21" name="Rectangle 20">
              <a:extLst>
                <a:ext uri="{FF2B5EF4-FFF2-40B4-BE49-F238E27FC236}">
                  <a16:creationId xmlns:a16="http://schemas.microsoft.com/office/drawing/2014/main" id="{B41790FF-29DA-0442-B8C5-D8C1044606A6}"/>
                </a:ext>
              </a:extLst>
            </p:cNvPr>
            <p:cNvSpPr/>
            <p:nvPr/>
          </p:nvSpPr>
          <p:spPr>
            <a:xfrm>
              <a:off x="6094232" y="-34290"/>
              <a:ext cx="6118246" cy="755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Graphical user interface, text, application, email&#10;&#10;Description automatically generated">
              <a:extLst>
                <a:ext uri="{FF2B5EF4-FFF2-40B4-BE49-F238E27FC236}">
                  <a16:creationId xmlns:a16="http://schemas.microsoft.com/office/drawing/2014/main" id="{829A16CD-B8DC-CE4C-B176-3BEADACDA1E7}"/>
                </a:ext>
              </a:extLst>
            </p:cNvPr>
            <p:cNvPicPr>
              <a:picLocks noChangeAspect="1"/>
            </p:cNvPicPr>
            <p:nvPr/>
          </p:nvPicPr>
          <p:blipFill>
            <a:blip r:embed="rId5"/>
            <a:stretch>
              <a:fillRect/>
            </a:stretch>
          </p:blipFill>
          <p:spPr>
            <a:xfrm>
              <a:off x="6695653" y="194186"/>
              <a:ext cx="4561749" cy="5798111"/>
            </a:xfrm>
            <a:prstGeom prst="rect">
              <a:avLst/>
            </a:prstGeom>
          </p:spPr>
        </p:pic>
      </p:grpSp>
      <p:sp>
        <p:nvSpPr>
          <p:cNvPr id="23" name="Rectangle 22">
            <a:extLst>
              <a:ext uri="{FF2B5EF4-FFF2-40B4-BE49-F238E27FC236}">
                <a16:creationId xmlns:a16="http://schemas.microsoft.com/office/drawing/2014/main" id="{53BE4942-6C38-3D40-8A6F-C9B301778B9C}"/>
              </a:ext>
            </a:extLst>
          </p:cNvPr>
          <p:cNvSpPr/>
          <p:nvPr/>
        </p:nvSpPr>
        <p:spPr>
          <a:xfrm>
            <a:off x="7476805" y="5992297"/>
            <a:ext cx="2327688" cy="369332"/>
          </a:xfrm>
          <a:prstGeom prst="rect">
            <a:avLst/>
          </a:prstGeom>
        </p:spPr>
        <p:txBody>
          <a:bodyPr wrap="none">
            <a:spAutoFit/>
          </a:bodyPr>
          <a:lstStyle/>
          <a:p>
            <a:r>
              <a:rPr lang="en-US" b="1" dirty="0">
                <a:solidFill>
                  <a:srgbClr val="FF0000"/>
                </a:solidFill>
              </a:rPr>
              <a:t>(b) Answer Extraction</a:t>
            </a:r>
          </a:p>
        </p:txBody>
      </p:sp>
      <p:sp>
        <p:nvSpPr>
          <p:cNvPr id="24" name="Rounded Rectangle 23">
            <a:extLst>
              <a:ext uri="{FF2B5EF4-FFF2-40B4-BE49-F238E27FC236}">
                <a16:creationId xmlns:a16="http://schemas.microsoft.com/office/drawing/2014/main" id="{3CB39C13-F0C4-5446-BC5A-3C22942103A6}"/>
              </a:ext>
            </a:extLst>
          </p:cNvPr>
          <p:cNvSpPr/>
          <p:nvPr/>
        </p:nvSpPr>
        <p:spPr>
          <a:xfrm>
            <a:off x="7531657" y="1059815"/>
            <a:ext cx="3498293" cy="668823"/>
          </a:xfrm>
          <a:custGeom>
            <a:avLst/>
            <a:gdLst>
              <a:gd name="connsiteX0" fmla="*/ 0 w 3498293"/>
              <a:gd name="connsiteY0" fmla="*/ 111473 h 668823"/>
              <a:gd name="connsiteX1" fmla="*/ 111473 w 3498293"/>
              <a:gd name="connsiteY1" fmla="*/ 0 h 668823"/>
              <a:gd name="connsiteX2" fmla="*/ 690118 w 3498293"/>
              <a:gd name="connsiteY2" fmla="*/ 0 h 668823"/>
              <a:gd name="connsiteX3" fmla="*/ 1170502 w 3498293"/>
              <a:gd name="connsiteY3" fmla="*/ 0 h 668823"/>
              <a:gd name="connsiteX4" fmla="*/ 1716393 w 3498293"/>
              <a:gd name="connsiteY4" fmla="*/ 0 h 668823"/>
              <a:gd name="connsiteX5" fmla="*/ 2164024 w 3498293"/>
              <a:gd name="connsiteY5" fmla="*/ 0 h 668823"/>
              <a:gd name="connsiteX6" fmla="*/ 2611655 w 3498293"/>
              <a:gd name="connsiteY6" fmla="*/ 0 h 668823"/>
              <a:gd name="connsiteX7" fmla="*/ 3386820 w 3498293"/>
              <a:gd name="connsiteY7" fmla="*/ 0 h 668823"/>
              <a:gd name="connsiteX8" fmla="*/ 3498293 w 3498293"/>
              <a:gd name="connsiteY8" fmla="*/ 111473 h 668823"/>
              <a:gd name="connsiteX9" fmla="*/ 3498293 w 3498293"/>
              <a:gd name="connsiteY9" fmla="*/ 557350 h 668823"/>
              <a:gd name="connsiteX10" fmla="*/ 3386820 w 3498293"/>
              <a:gd name="connsiteY10" fmla="*/ 668823 h 668823"/>
              <a:gd name="connsiteX11" fmla="*/ 2840929 w 3498293"/>
              <a:gd name="connsiteY11" fmla="*/ 668823 h 668823"/>
              <a:gd name="connsiteX12" fmla="*/ 2360545 w 3498293"/>
              <a:gd name="connsiteY12" fmla="*/ 668823 h 668823"/>
              <a:gd name="connsiteX13" fmla="*/ 1912914 w 3498293"/>
              <a:gd name="connsiteY13" fmla="*/ 668823 h 668823"/>
              <a:gd name="connsiteX14" fmla="*/ 1432530 w 3498293"/>
              <a:gd name="connsiteY14" fmla="*/ 668823 h 668823"/>
              <a:gd name="connsiteX15" fmla="*/ 853885 w 3498293"/>
              <a:gd name="connsiteY15" fmla="*/ 668823 h 668823"/>
              <a:gd name="connsiteX16" fmla="*/ 111473 w 3498293"/>
              <a:gd name="connsiteY16" fmla="*/ 668823 h 668823"/>
              <a:gd name="connsiteX17" fmla="*/ 0 w 3498293"/>
              <a:gd name="connsiteY17" fmla="*/ 557350 h 668823"/>
              <a:gd name="connsiteX18" fmla="*/ 0 w 3498293"/>
              <a:gd name="connsiteY18" fmla="*/ 111473 h 66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98293" h="668823" fill="none" extrusionOk="0">
                <a:moveTo>
                  <a:pt x="0" y="111473"/>
                </a:moveTo>
                <a:cubicBezTo>
                  <a:pt x="-10896" y="50357"/>
                  <a:pt x="57655" y="-13965"/>
                  <a:pt x="111473" y="0"/>
                </a:cubicBezTo>
                <a:cubicBezTo>
                  <a:pt x="357739" y="-40602"/>
                  <a:pt x="411931" y="36989"/>
                  <a:pt x="690118" y="0"/>
                </a:cubicBezTo>
                <a:cubicBezTo>
                  <a:pt x="968305" y="-36989"/>
                  <a:pt x="940098" y="32664"/>
                  <a:pt x="1170502" y="0"/>
                </a:cubicBezTo>
                <a:cubicBezTo>
                  <a:pt x="1400906" y="-32664"/>
                  <a:pt x="1580931" y="34391"/>
                  <a:pt x="1716393" y="0"/>
                </a:cubicBezTo>
                <a:cubicBezTo>
                  <a:pt x="1851855" y="-34391"/>
                  <a:pt x="1998081" y="44425"/>
                  <a:pt x="2164024" y="0"/>
                </a:cubicBezTo>
                <a:cubicBezTo>
                  <a:pt x="2329967" y="-44425"/>
                  <a:pt x="2513201" y="32874"/>
                  <a:pt x="2611655" y="0"/>
                </a:cubicBezTo>
                <a:cubicBezTo>
                  <a:pt x="2710109" y="-32874"/>
                  <a:pt x="3197021" y="51497"/>
                  <a:pt x="3386820" y="0"/>
                </a:cubicBezTo>
                <a:cubicBezTo>
                  <a:pt x="3463949" y="5447"/>
                  <a:pt x="3503046" y="65918"/>
                  <a:pt x="3498293" y="111473"/>
                </a:cubicBezTo>
                <a:cubicBezTo>
                  <a:pt x="3530356" y="229237"/>
                  <a:pt x="3475738" y="438905"/>
                  <a:pt x="3498293" y="557350"/>
                </a:cubicBezTo>
                <a:cubicBezTo>
                  <a:pt x="3495024" y="629107"/>
                  <a:pt x="3443380" y="653062"/>
                  <a:pt x="3386820" y="668823"/>
                </a:cubicBezTo>
                <a:cubicBezTo>
                  <a:pt x="3158350" y="692248"/>
                  <a:pt x="2967443" y="630885"/>
                  <a:pt x="2840929" y="668823"/>
                </a:cubicBezTo>
                <a:cubicBezTo>
                  <a:pt x="2714415" y="706761"/>
                  <a:pt x="2483313" y="614000"/>
                  <a:pt x="2360545" y="668823"/>
                </a:cubicBezTo>
                <a:cubicBezTo>
                  <a:pt x="2237777" y="723646"/>
                  <a:pt x="2032439" y="652223"/>
                  <a:pt x="1912914" y="668823"/>
                </a:cubicBezTo>
                <a:cubicBezTo>
                  <a:pt x="1793389" y="685423"/>
                  <a:pt x="1666558" y="649760"/>
                  <a:pt x="1432530" y="668823"/>
                </a:cubicBezTo>
                <a:cubicBezTo>
                  <a:pt x="1198502" y="687886"/>
                  <a:pt x="1098520" y="657003"/>
                  <a:pt x="853885" y="668823"/>
                </a:cubicBezTo>
                <a:cubicBezTo>
                  <a:pt x="609250" y="680643"/>
                  <a:pt x="439067" y="621514"/>
                  <a:pt x="111473" y="668823"/>
                </a:cubicBezTo>
                <a:cubicBezTo>
                  <a:pt x="63348" y="669250"/>
                  <a:pt x="1323" y="620286"/>
                  <a:pt x="0" y="557350"/>
                </a:cubicBezTo>
                <a:cubicBezTo>
                  <a:pt x="-40877" y="448968"/>
                  <a:pt x="42322" y="232459"/>
                  <a:pt x="0" y="111473"/>
                </a:cubicBezTo>
                <a:close/>
              </a:path>
              <a:path w="3498293" h="668823" stroke="0" extrusionOk="0">
                <a:moveTo>
                  <a:pt x="0" y="111473"/>
                </a:moveTo>
                <a:cubicBezTo>
                  <a:pt x="-10112" y="43670"/>
                  <a:pt x="47683" y="835"/>
                  <a:pt x="111473" y="0"/>
                </a:cubicBezTo>
                <a:cubicBezTo>
                  <a:pt x="304243" y="-25090"/>
                  <a:pt x="552824" y="46241"/>
                  <a:pt x="722871" y="0"/>
                </a:cubicBezTo>
                <a:cubicBezTo>
                  <a:pt x="892918" y="-46241"/>
                  <a:pt x="1048114" y="12463"/>
                  <a:pt x="1236009" y="0"/>
                </a:cubicBezTo>
                <a:cubicBezTo>
                  <a:pt x="1423904" y="-12463"/>
                  <a:pt x="1501415" y="56361"/>
                  <a:pt x="1716393" y="0"/>
                </a:cubicBezTo>
                <a:cubicBezTo>
                  <a:pt x="1931371" y="-56361"/>
                  <a:pt x="2129072" y="65046"/>
                  <a:pt x="2295038" y="0"/>
                </a:cubicBezTo>
                <a:cubicBezTo>
                  <a:pt x="2461005" y="-65046"/>
                  <a:pt x="2589882" y="3862"/>
                  <a:pt x="2808175" y="0"/>
                </a:cubicBezTo>
                <a:cubicBezTo>
                  <a:pt x="3026468" y="-3862"/>
                  <a:pt x="3150811" y="25120"/>
                  <a:pt x="3386820" y="0"/>
                </a:cubicBezTo>
                <a:cubicBezTo>
                  <a:pt x="3447350" y="-9873"/>
                  <a:pt x="3487919" y="64324"/>
                  <a:pt x="3498293" y="111473"/>
                </a:cubicBezTo>
                <a:cubicBezTo>
                  <a:pt x="3550487" y="297217"/>
                  <a:pt x="3446730" y="412310"/>
                  <a:pt x="3498293" y="557350"/>
                </a:cubicBezTo>
                <a:cubicBezTo>
                  <a:pt x="3484383" y="618119"/>
                  <a:pt x="3451372" y="660632"/>
                  <a:pt x="3386820" y="668823"/>
                </a:cubicBezTo>
                <a:cubicBezTo>
                  <a:pt x="3151414" y="699682"/>
                  <a:pt x="3021239" y="663127"/>
                  <a:pt x="2808175" y="668823"/>
                </a:cubicBezTo>
                <a:cubicBezTo>
                  <a:pt x="2595112" y="674519"/>
                  <a:pt x="2376751" y="639449"/>
                  <a:pt x="2196777" y="668823"/>
                </a:cubicBezTo>
                <a:cubicBezTo>
                  <a:pt x="2016803" y="698197"/>
                  <a:pt x="1785806" y="636742"/>
                  <a:pt x="1585379" y="668823"/>
                </a:cubicBezTo>
                <a:cubicBezTo>
                  <a:pt x="1384952" y="700904"/>
                  <a:pt x="1212032" y="620817"/>
                  <a:pt x="1104995" y="668823"/>
                </a:cubicBezTo>
                <a:cubicBezTo>
                  <a:pt x="997958" y="716829"/>
                  <a:pt x="464042" y="617669"/>
                  <a:pt x="111473" y="668823"/>
                </a:cubicBezTo>
                <a:cubicBezTo>
                  <a:pt x="46903" y="662697"/>
                  <a:pt x="570" y="611207"/>
                  <a:pt x="0" y="557350"/>
                </a:cubicBezTo>
                <a:cubicBezTo>
                  <a:pt x="-22121" y="401425"/>
                  <a:pt x="52145" y="240226"/>
                  <a:pt x="0" y="111473"/>
                </a:cubicBezTo>
                <a:close/>
              </a:path>
            </a:pathLst>
          </a:custGeom>
          <a:solidFill>
            <a:srgbClr val="FFE0E6">
              <a:alpha val="50219"/>
            </a:srgbClr>
          </a:solidFill>
          <a:ln w="19050">
            <a:solidFill>
              <a:srgbClr val="FF0000"/>
            </a:solidFill>
            <a:prstDash val="dash"/>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3275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animBg="1"/>
      <p:bldP spid="17" grpId="0"/>
      <p:bldP spid="23"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0721-E6BF-7E45-B645-B4196AB131E7}"/>
              </a:ext>
            </a:extLst>
          </p:cNvPr>
          <p:cNvSpPr>
            <a:spLocks noGrp="1"/>
          </p:cNvSpPr>
          <p:nvPr>
            <p:ph type="title"/>
          </p:nvPr>
        </p:nvSpPr>
        <p:spPr/>
        <p:txBody>
          <a:bodyPr/>
          <a:lstStyle/>
          <a:p>
            <a:r>
              <a:rPr lang="en-US" dirty="0" err="1"/>
              <a:t>GooAQ</a:t>
            </a:r>
            <a:r>
              <a:rPr lang="en-US" dirty="0"/>
              <a:t>: Overview </a:t>
            </a:r>
          </a:p>
        </p:txBody>
      </p:sp>
      <p:sp>
        <p:nvSpPr>
          <p:cNvPr id="6" name="Content Placeholder 5">
            <a:extLst>
              <a:ext uri="{FF2B5EF4-FFF2-40B4-BE49-F238E27FC236}">
                <a16:creationId xmlns:a16="http://schemas.microsoft.com/office/drawing/2014/main" id="{52E75874-952E-0B48-A14C-27FB205FEC67}"/>
              </a:ext>
            </a:extLst>
          </p:cNvPr>
          <p:cNvSpPr>
            <a:spLocks noGrp="1"/>
          </p:cNvSpPr>
          <p:nvPr>
            <p:ph idx="1"/>
          </p:nvPr>
        </p:nvSpPr>
        <p:spPr>
          <a:xfrm>
            <a:off x="838200" y="1825625"/>
            <a:ext cx="6522156" cy="4351338"/>
          </a:xfrm>
        </p:spPr>
        <p:txBody>
          <a:bodyPr/>
          <a:lstStyle/>
          <a:p>
            <a:r>
              <a:rPr lang="en-US" dirty="0"/>
              <a:t>Introducing </a:t>
            </a:r>
            <a:r>
              <a:rPr lang="en-US" b="1" dirty="0" err="1"/>
              <a:t>GooAQ</a:t>
            </a:r>
            <a:r>
              <a:rPr lang="en-US" b="1" dirty="0"/>
              <a:t> </a:t>
            </a:r>
          </a:p>
          <a:p>
            <a:pPr lvl="1"/>
            <a:r>
              <a:rPr lang="en-US" dirty="0"/>
              <a:t>Open QA benchmark </a:t>
            </a:r>
          </a:p>
          <a:p>
            <a:pPr lvl="1"/>
            <a:r>
              <a:rPr lang="en-US" dirty="0"/>
              <a:t>Contains 3 million questions</a:t>
            </a:r>
          </a:p>
          <a:p>
            <a:pPr lvl="1"/>
            <a:r>
              <a:rPr lang="en-US" dirty="0"/>
              <a:t>Questions with a variety of types </a:t>
            </a:r>
          </a:p>
          <a:p>
            <a:pPr lvl="1"/>
            <a:r>
              <a:rPr lang="en-US" dirty="0"/>
              <a:t>All collected using a coherent process</a:t>
            </a:r>
          </a:p>
          <a:p>
            <a:endParaRPr lang="en-US" b="1" dirty="0"/>
          </a:p>
        </p:txBody>
      </p:sp>
      <p:pic>
        <p:nvPicPr>
          <p:cNvPr id="9" name="Picture 8" descr="A picture containing indoor, green, avocado&#10;&#10;Description automatically generated">
            <a:extLst>
              <a:ext uri="{FF2B5EF4-FFF2-40B4-BE49-F238E27FC236}">
                <a16:creationId xmlns:a16="http://schemas.microsoft.com/office/drawing/2014/main" id="{2C86A9AF-BBA6-674E-B29A-AE816EE080DA}"/>
              </a:ext>
            </a:extLst>
          </p:cNvPr>
          <p:cNvPicPr>
            <a:picLocks noChangeAspect="1"/>
          </p:cNvPicPr>
          <p:nvPr/>
        </p:nvPicPr>
        <p:blipFill>
          <a:blip r:embed="rId3"/>
          <a:stretch>
            <a:fillRect/>
          </a:stretch>
        </p:blipFill>
        <p:spPr>
          <a:xfrm>
            <a:off x="4120444" y="1728638"/>
            <a:ext cx="582788" cy="610278"/>
          </a:xfrm>
          <a:prstGeom prst="rect">
            <a:avLst/>
          </a:prstGeom>
        </p:spPr>
      </p:pic>
      <p:graphicFrame>
        <p:nvGraphicFramePr>
          <p:cNvPr id="10" name="Table 10">
            <a:extLst>
              <a:ext uri="{FF2B5EF4-FFF2-40B4-BE49-F238E27FC236}">
                <a16:creationId xmlns:a16="http://schemas.microsoft.com/office/drawing/2014/main" id="{432AB9FB-FD91-3A49-B17E-B5A04E335192}"/>
              </a:ext>
            </a:extLst>
          </p:cNvPr>
          <p:cNvGraphicFramePr>
            <a:graphicFrameLocks noGrp="1"/>
          </p:cNvGraphicFramePr>
          <p:nvPr/>
        </p:nvGraphicFramePr>
        <p:xfrm>
          <a:off x="8052011" y="2196956"/>
          <a:ext cx="3000022" cy="3291840"/>
        </p:xfrm>
        <a:graphic>
          <a:graphicData uri="http://schemas.openxmlformats.org/drawingml/2006/table">
            <a:tbl>
              <a:tblPr firstRow="1" bandRow="1">
                <a:tableStyleId>{5C22544A-7EE6-4342-B048-85BDC9FD1C3A}</a:tableStyleId>
              </a:tblPr>
              <a:tblGrid>
                <a:gridCol w="2025382">
                  <a:extLst>
                    <a:ext uri="{9D8B030D-6E8A-4147-A177-3AD203B41FA5}">
                      <a16:colId xmlns:a16="http://schemas.microsoft.com/office/drawing/2014/main" val="2404342875"/>
                    </a:ext>
                  </a:extLst>
                </a:gridCol>
                <a:gridCol w="974640">
                  <a:extLst>
                    <a:ext uri="{9D8B030D-6E8A-4147-A177-3AD203B41FA5}">
                      <a16:colId xmlns:a16="http://schemas.microsoft.com/office/drawing/2014/main" val="1550917578"/>
                    </a:ext>
                  </a:extLst>
                </a:gridCol>
              </a:tblGrid>
              <a:tr h="355283">
                <a:tc>
                  <a:txBody>
                    <a:bodyPr/>
                    <a:lstStyle/>
                    <a:p>
                      <a:pPr algn="ctr"/>
                      <a:r>
                        <a:rPr lang="en-US" dirty="0"/>
                        <a:t>Answer types</a:t>
                      </a:r>
                    </a:p>
                  </a:txBody>
                  <a:tcPr anchor="ctr"/>
                </a:tc>
                <a:tc>
                  <a:txBody>
                    <a:bodyPr/>
                    <a:lstStyle/>
                    <a:p>
                      <a:pPr algn="ctr"/>
                      <a:r>
                        <a:rPr lang="en-US" dirty="0"/>
                        <a:t>Count</a:t>
                      </a:r>
                    </a:p>
                  </a:txBody>
                  <a:tcPr anchor="ctr"/>
                </a:tc>
                <a:extLst>
                  <a:ext uri="{0D108BD9-81ED-4DB2-BD59-A6C34878D82A}">
                    <a16:rowId xmlns:a16="http://schemas.microsoft.com/office/drawing/2014/main" val="466249813"/>
                  </a:ext>
                </a:extLst>
              </a:tr>
              <a:tr h="355283">
                <a:tc>
                  <a:txBody>
                    <a:bodyPr/>
                    <a:lstStyle/>
                    <a:p>
                      <a:pPr algn="l"/>
                      <a:r>
                        <a:rPr lang="en-US" dirty="0"/>
                        <a:t>Short answers </a:t>
                      </a:r>
                    </a:p>
                  </a:txBody>
                  <a:tcPr anchor="ctr"/>
                </a:tc>
                <a:tc>
                  <a:txBody>
                    <a:bodyPr/>
                    <a:lstStyle/>
                    <a:p>
                      <a:pPr algn="ctr"/>
                      <a:r>
                        <a:rPr lang="en-US" dirty="0"/>
                        <a:t>275k</a:t>
                      </a:r>
                    </a:p>
                  </a:txBody>
                  <a:tcPr anchor="ctr"/>
                </a:tc>
                <a:extLst>
                  <a:ext uri="{0D108BD9-81ED-4DB2-BD59-A6C34878D82A}">
                    <a16:rowId xmlns:a16="http://schemas.microsoft.com/office/drawing/2014/main" val="1665781136"/>
                  </a:ext>
                </a:extLst>
              </a:tr>
              <a:tr h="355283">
                <a:tc>
                  <a:txBody>
                    <a:bodyPr/>
                    <a:lstStyle/>
                    <a:p>
                      <a:pPr algn="l"/>
                      <a:r>
                        <a:rPr lang="en-US" dirty="0"/>
                        <a:t>  ↳  unit conversion</a:t>
                      </a:r>
                    </a:p>
                  </a:txBody>
                  <a:tcPr anchor="ctr"/>
                </a:tc>
                <a:tc>
                  <a:txBody>
                    <a:bodyPr/>
                    <a:lstStyle/>
                    <a:p>
                      <a:pPr algn="ctr"/>
                      <a:r>
                        <a:rPr lang="en-US" dirty="0"/>
                        <a:t>45k</a:t>
                      </a:r>
                    </a:p>
                  </a:txBody>
                  <a:tcPr anchor="ctr"/>
                </a:tc>
                <a:extLst>
                  <a:ext uri="{0D108BD9-81ED-4DB2-BD59-A6C34878D82A}">
                    <a16:rowId xmlns:a16="http://schemas.microsoft.com/office/drawing/2014/main" val="1636406513"/>
                  </a:ext>
                </a:extLst>
              </a:tr>
              <a:tr h="355283">
                <a:tc>
                  <a:txBody>
                    <a:bodyPr/>
                    <a:lstStyle/>
                    <a:p>
                      <a:pPr algn="l"/>
                      <a:r>
                        <a:rPr lang="en-US" dirty="0"/>
                        <a:t> ↳  time conversion</a:t>
                      </a:r>
                    </a:p>
                  </a:txBody>
                  <a:tcPr anchor="ctr"/>
                </a:tc>
                <a:tc>
                  <a:txBody>
                    <a:bodyPr/>
                    <a:lstStyle/>
                    <a:p>
                      <a:pPr algn="ctr"/>
                      <a:r>
                        <a:rPr lang="en-US" dirty="0"/>
                        <a:t>2.5k</a:t>
                      </a:r>
                    </a:p>
                  </a:txBody>
                  <a:tcPr anchor="ctr"/>
                </a:tc>
                <a:extLst>
                  <a:ext uri="{0D108BD9-81ED-4DB2-BD59-A6C34878D82A}">
                    <a16:rowId xmlns:a16="http://schemas.microsoft.com/office/drawing/2014/main" val="2087454553"/>
                  </a:ext>
                </a:extLst>
              </a:tr>
              <a:tr h="355283">
                <a:tc>
                  <a:txBody>
                    <a:bodyPr/>
                    <a:lstStyle/>
                    <a:p>
                      <a:pPr algn="l"/>
                      <a:r>
                        <a:rPr lang="en-US" dirty="0"/>
                        <a:t> ↳  knowledge</a:t>
                      </a:r>
                    </a:p>
                  </a:txBody>
                  <a:tcPr anchor="ctr"/>
                </a:tc>
                <a:tc>
                  <a:txBody>
                    <a:bodyPr/>
                    <a:lstStyle/>
                    <a:p>
                      <a:pPr algn="ctr"/>
                      <a:r>
                        <a:rPr lang="en-US" dirty="0"/>
                        <a:t>32k</a:t>
                      </a:r>
                    </a:p>
                  </a:txBody>
                  <a:tcPr anchor="ctr"/>
                </a:tc>
                <a:extLst>
                  <a:ext uri="{0D108BD9-81ED-4DB2-BD59-A6C34878D82A}">
                    <a16:rowId xmlns:a16="http://schemas.microsoft.com/office/drawing/2014/main" val="1127154225"/>
                  </a:ext>
                </a:extLst>
              </a:tr>
              <a:tr h="355283">
                <a:tc>
                  <a:txBody>
                    <a:bodyPr/>
                    <a:lstStyle/>
                    <a:p>
                      <a:pPr algn="l"/>
                      <a:r>
                        <a:rPr lang="en-US" dirty="0"/>
                        <a:t> ↳  snippet (short)</a:t>
                      </a:r>
                    </a:p>
                  </a:txBody>
                  <a:tcPr anchor="ctr"/>
                </a:tc>
                <a:tc>
                  <a:txBody>
                    <a:bodyPr/>
                    <a:lstStyle/>
                    <a:p>
                      <a:pPr algn="ctr"/>
                      <a:r>
                        <a:rPr lang="en-US" dirty="0"/>
                        <a:t>196k</a:t>
                      </a:r>
                    </a:p>
                  </a:txBody>
                  <a:tcPr anchor="ctr"/>
                </a:tc>
                <a:extLst>
                  <a:ext uri="{0D108BD9-81ED-4DB2-BD59-A6C34878D82A}">
                    <a16:rowId xmlns:a16="http://schemas.microsoft.com/office/drawing/2014/main" val="502968227"/>
                  </a:ext>
                </a:extLst>
              </a:tr>
              <a:tr h="355283">
                <a:tc>
                  <a:txBody>
                    <a:bodyPr/>
                    <a:lstStyle/>
                    <a:p>
                      <a:pPr algn="l"/>
                      <a:r>
                        <a:rPr lang="en-US" dirty="0"/>
                        <a:t>Snippet</a:t>
                      </a:r>
                    </a:p>
                  </a:txBody>
                  <a:tcPr anchor="ctr"/>
                </a:tc>
                <a:tc>
                  <a:txBody>
                    <a:bodyPr/>
                    <a:lstStyle/>
                    <a:p>
                      <a:pPr algn="ctr"/>
                      <a:r>
                        <a:rPr lang="en-US" dirty="0"/>
                        <a:t>2.7M</a:t>
                      </a:r>
                    </a:p>
                  </a:txBody>
                  <a:tcPr anchor="ctr"/>
                </a:tc>
                <a:extLst>
                  <a:ext uri="{0D108BD9-81ED-4DB2-BD59-A6C34878D82A}">
                    <a16:rowId xmlns:a16="http://schemas.microsoft.com/office/drawing/2014/main" val="2454820914"/>
                  </a:ext>
                </a:extLst>
              </a:tr>
              <a:tr h="355283">
                <a:tc>
                  <a:txBody>
                    <a:bodyPr/>
                    <a:lstStyle/>
                    <a:p>
                      <a:pPr algn="l"/>
                      <a:r>
                        <a:rPr lang="en-US" dirty="0"/>
                        <a:t>Collection</a:t>
                      </a:r>
                    </a:p>
                  </a:txBody>
                  <a:tcPr anchor="ctr"/>
                </a:tc>
                <a:tc>
                  <a:txBody>
                    <a:bodyPr/>
                    <a:lstStyle/>
                    <a:p>
                      <a:pPr algn="ctr"/>
                      <a:r>
                        <a:rPr lang="en-US" dirty="0"/>
                        <a:t>329k</a:t>
                      </a:r>
                    </a:p>
                  </a:txBody>
                  <a:tcPr anchor="ctr"/>
                </a:tc>
                <a:extLst>
                  <a:ext uri="{0D108BD9-81ED-4DB2-BD59-A6C34878D82A}">
                    <a16:rowId xmlns:a16="http://schemas.microsoft.com/office/drawing/2014/main" val="1208873218"/>
                  </a:ext>
                </a:extLst>
              </a:tr>
              <a:tr h="355283">
                <a:tc>
                  <a:txBody>
                    <a:bodyPr/>
                    <a:lstStyle/>
                    <a:p>
                      <a:pPr algn="l"/>
                      <a:r>
                        <a:rPr lang="en-US" b="1" dirty="0"/>
                        <a:t>Overall</a:t>
                      </a:r>
                    </a:p>
                  </a:txBody>
                  <a:tcPr anchor="ctr"/>
                </a:tc>
                <a:tc>
                  <a:txBody>
                    <a:bodyPr/>
                    <a:lstStyle/>
                    <a:p>
                      <a:pPr algn="ctr"/>
                      <a:r>
                        <a:rPr lang="en-US" b="1" dirty="0"/>
                        <a:t>3.1M</a:t>
                      </a:r>
                    </a:p>
                  </a:txBody>
                  <a:tcPr anchor="ctr"/>
                </a:tc>
                <a:extLst>
                  <a:ext uri="{0D108BD9-81ED-4DB2-BD59-A6C34878D82A}">
                    <a16:rowId xmlns:a16="http://schemas.microsoft.com/office/drawing/2014/main" val="2368853933"/>
                  </a:ext>
                </a:extLst>
              </a:tr>
            </a:tbl>
          </a:graphicData>
        </a:graphic>
      </p:graphicFrame>
      <p:sp>
        <p:nvSpPr>
          <p:cNvPr id="11" name="Right Brace 10">
            <a:extLst>
              <a:ext uri="{FF2B5EF4-FFF2-40B4-BE49-F238E27FC236}">
                <a16:creationId xmlns:a16="http://schemas.microsoft.com/office/drawing/2014/main" id="{E0D9009F-F037-C446-81C7-6191EA900C29}"/>
              </a:ext>
            </a:extLst>
          </p:cNvPr>
          <p:cNvSpPr/>
          <p:nvPr/>
        </p:nvSpPr>
        <p:spPr>
          <a:xfrm flipH="1">
            <a:off x="7623033" y="2623085"/>
            <a:ext cx="333022" cy="2468203"/>
          </a:xfrm>
          <a:prstGeom prst="rightBrace">
            <a:avLst>
              <a:gd name="adj1" fmla="val 65849"/>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2" name="Right Arrow 11">
            <a:extLst>
              <a:ext uri="{FF2B5EF4-FFF2-40B4-BE49-F238E27FC236}">
                <a16:creationId xmlns:a16="http://schemas.microsoft.com/office/drawing/2014/main" id="{B8A9FE9F-9EEE-184F-BA96-7A73B3DA04A9}"/>
              </a:ext>
            </a:extLst>
          </p:cNvPr>
          <p:cNvSpPr/>
          <p:nvPr/>
        </p:nvSpPr>
        <p:spPr>
          <a:xfrm>
            <a:off x="7611746" y="5204177"/>
            <a:ext cx="338667" cy="250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search Questions , Free Transparent Clipart - ClipartKey">
            <a:extLst>
              <a:ext uri="{FF2B5EF4-FFF2-40B4-BE49-F238E27FC236}">
                <a16:creationId xmlns:a16="http://schemas.microsoft.com/office/drawing/2014/main" id="{5D8EEA5A-90D2-984E-96EF-32401C00C1D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5495" t="6246" r="4396" b="8239"/>
          <a:stretch/>
        </p:blipFill>
        <p:spPr bwMode="auto">
          <a:xfrm>
            <a:off x="4225790" y="4768973"/>
            <a:ext cx="1851377" cy="119662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9873A39-30A0-1C46-8C35-A0B9CAAC587E}"/>
              </a:ext>
            </a:extLst>
          </p:cNvPr>
          <p:cNvSpPr/>
          <p:nvPr/>
        </p:nvSpPr>
        <p:spPr>
          <a:xfrm>
            <a:off x="1187356" y="4592899"/>
            <a:ext cx="3429199" cy="1384995"/>
          </a:xfrm>
          <a:prstGeom prst="rect">
            <a:avLst/>
          </a:prstGeom>
        </p:spPr>
        <p:txBody>
          <a:bodyPr wrap="square">
            <a:spAutoFit/>
          </a:bodyPr>
          <a:lstStyle/>
          <a:p>
            <a:pPr algn="ctr"/>
            <a:r>
              <a:rPr lang="en-US" sz="2800" b="1" dirty="0">
                <a:solidFill>
                  <a:schemeClr val="accent1"/>
                </a:solidFill>
              </a:rPr>
              <a:t>Differences across different </a:t>
            </a:r>
            <a:br>
              <a:rPr lang="en-US" sz="2800" b="1" dirty="0">
                <a:solidFill>
                  <a:schemeClr val="accent1"/>
                </a:solidFill>
              </a:rPr>
            </a:br>
            <a:r>
              <a:rPr lang="en-US" sz="2800" b="1" dirty="0">
                <a:solidFill>
                  <a:schemeClr val="accent1"/>
                </a:solidFill>
              </a:rPr>
              <a:t>answer types?</a:t>
            </a:r>
          </a:p>
        </p:txBody>
      </p:sp>
    </p:spTree>
    <p:extLst>
      <p:ext uri="{BB962C8B-B14F-4D97-AF65-F5344CB8AC3E}">
        <p14:creationId xmlns:p14="http://schemas.microsoft.com/office/powerpoint/2010/main" val="938594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073-C90D-CA48-9548-723792DDCE9B}"/>
              </a:ext>
            </a:extLst>
          </p:cNvPr>
          <p:cNvSpPr>
            <a:spLocks noGrp="1"/>
          </p:cNvSpPr>
          <p:nvPr>
            <p:ph type="title"/>
          </p:nvPr>
        </p:nvSpPr>
        <p:spPr/>
        <p:txBody>
          <a:bodyPr/>
          <a:lstStyle/>
          <a:p>
            <a:r>
              <a:rPr lang="en-US" dirty="0"/>
              <a:t>Questions: Answer Type Behavior</a:t>
            </a:r>
          </a:p>
        </p:txBody>
      </p:sp>
      <p:sp>
        <p:nvSpPr>
          <p:cNvPr id="3" name="Content Placeholder 2">
            <a:extLst>
              <a:ext uri="{FF2B5EF4-FFF2-40B4-BE49-F238E27FC236}">
                <a16:creationId xmlns:a16="http://schemas.microsoft.com/office/drawing/2014/main" id="{665AB75A-2F05-8944-8BDF-E8340334A77D}"/>
              </a:ext>
            </a:extLst>
          </p:cNvPr>
          <p:cNvSpPr>
            <a:spLocks noGrp="1"/>
          </p:cNvSpPr>
          <p:nvPr>
            <p:ph idx="1"/>
          </p:nvPr>
        </p:nvSpPr>
        <p:spPr/>
        <p:txBody>
          <a:bodyPr/>
          <a:lstStyle/>
          <a:p>
            <a:pPr marL="0" indent="0">
              <a:buNone/>
            </a:pPr>
            <a:r>
              <a:rPr lang="en-US" dirty="0"/>
              <a:t>Whether different answer types: </a:t>
            </a:r>
          </a:p>
          <a:p>
            <a:pPr marL="0" indent="0" algn="ctr">
              <a:buNone/>
            </a:pPr>
            <a:r>
              <a:rPr lang="en-US" sz="2400" i="1" dirty="0"/>
              <a:t>(Q1) benefit similarly from </a:t>
            </a:r>
            <a:r>
              <a:rPr lang="en-US" sz="2400" b="1" i="1" dirty="0"/>
              <a:t>pre-training</a:t>
            </a:r>
            <a:r>
              <a:rPr lang="en-US" sz="2400" i="1" dirty="0"/>
              <a:t>? </a:t>
            </a:r>
          </a:p>
          <a:p>
            <a:pPr marL="0" indent="0" algn="ctr">
              <a:buNone/>
            </a:pPr>
            <a:r>
              <a:rPr lang="en-US" sz="2400" i="1" dirty="0"/>
              <a:t>(Q2) benefit similarly from </a:t>
            </a:r>
            <a:r>
              <a:rPr lang="en-US" sz="2400" b="1" i="1" dirty="0"/>
              <a:t>labeled data</a:t>
            </a:r>
            <a:r>
              <a:rPr lang="en-US" sz="2400" i="1" dirty="0"/>
              <a:t>? </a:t>
            </a:r>
          </a:p>
          <a:p>
            <a:pPr marL="0" indent="0" algn="ctr">
              <a:buNone/>
            </a:pPr>
            <a:r>
              <a:rPr lang="en-US" sz="2400" i="1" dirty="0"/>
              <a:t>(Q3) benefit similarly from </a:t>
            </a:r>
            <a:r>
              <a:rPr lang="en-US" sz="2400" b="1" i="1" dirty="0"/>
              <a:t>larger models</a:t>
            </a:r>
            <a:r>
              <a:rPr lang="en-US" sz="2400" i="1" dirty="0"/>
              <a:t>?</a:t>
            </a:r>
          </a:p>
          <a:p>
            <a:endParaRPr lang="en-US" dirty="0"/>
          </a:p>
        </p:txBody>
      </p:sp>
      <p:pic>
        <p:nvPicPr>
          <p:cNvPr id="4" name="Picture 2" descr="Research Questions , Free Transparent Clipart - ClipartKey">
            <a:extLst>
              <a:ext uri="{FF2B5EF4-FFF2-40B4-BE49-F238E27FC236}">
                <a16:creationId xmlns:a16="http://schemas.microsoft.com/office/drawing/2014/main" id="{B4C57AF8-36DC-D04C-893E-7C98C7E2868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5495" t="6246" r="4396" b="8239"/>
          <a:stretch/>
        </p:blipFill>
        <p:spPr bwMode="auto">
          <a:xfrm>
            <a:off x="4225790" y="4768973"/>
            <a:ext cx="1851377" cy="11966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17404BB-62F0-0446-8192-8154F530E3EB}"/>
              </a:ext>
            </a:extLst>
          </p:cNvPr>
          <p:cNvSpPr/>
          <p:nvPr/>
        </p:nvSpPr>
        <p:spPr>
          <a:xfrm>
            <a:off x="1187356" y="4592899"/>
            <a:ext cx="3429199" cy="1384995"/>
          </a:xfrm>
          <a:prstGeom prst="rect">
            <a:avLst/>
          </a:prstGeom>
        </p:spPr>
        <p:txBody>
          <a:bodyPr wrap="square">
            <a:spAutoFit/>
          </a:bodyPr>
          <a:lstStyle/>
          <a:p>
            <a:pPr algn="ctr"/>
            <a:r>
              <a:rPr lang="en-US" sz="2800" b="1" dirty="0">
                <a:solidFill>
                  <a:schemeClr val="accent1"/>
                </a:solidFill>
              </a:rPr>
              <a:t>Differences across different </a:t>
            </a:r>
            <a:br>
              <a:rPr lang="en-US" sz="2800" b="1" dirty="0">
                <a:solidFill>
                  <a:schemeClr val="accent1"/>
                </a:solidFill>
              </a:rPr>
            </a:br>
            <a:r>
              <a:rPr lang="en-US" sz="2800" b="1" dirty="0">
                <a:solidFill>
                  <a:schemeClr val="accent1"/>
                </a:solidFill>
              </a:rPr>
              <a:t>answer types?</a:t>
            </a:r>
          </a:p>
        </p:txBody>
      </p:sp>
    </p:spTree>
    <p:extLst>
      <p:ext uri="{BB962C8B-B14F-4D97-AF65-F5344CB8AC3E}">
        <p14:creationId xmlns:p14="http://schemas.microsoft.com/office/powerpoint/2010/main" val="3491287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1073-C90D-CA48-9548-723792DDCE9B}"/>
              </a:ext>
            </a:extLst>
          </p:cNvPr>
          <p:cNvSpPr>
            <a:spLocks noGrp="1"/>
          </p:cNvSpPr>
          <p:nvPr>
            <p:ph type="title"/>
          </p:nvPr>
        </p:nvSpPr>
        <p:spPr/>
        <p:txBody>
          <a:bodyPr/>
          <a:lstStyle/>
          <a:p>
            <a:r>
              <a:rPr lang="en-US" dirty="0"/>
              <a:t>Empirical Findings: Summary</a:t>
            </a:r>
          </a:p>
        </p:txBody>
      </p:sp>
      <p:sp>
        <p:nvSpPr>
          <p:cNvPr id="3" name="Content Placeholder 2">
            <a:extLst>
              <a:ext uri="{FF2B5EF4-FFF2-40B4-BE49-F238E27FC236}">
                <a16:creationId xmlns:a16="http://schemas.microsoft.com/office/drawing/2014/main" id="{665AB75A-2F05-8944-8BDF-E8340334A77D}"/>
              </a:ext>
            </a:extLst>
          </p:cNvPr>
          <p:cNvSpPr>
            <a:spLocks noGrp="1"/>
          </p:cNvSpPr>
          <p:nvPr>
            <p:ph idx="1"/>
          </p:nvPr>
        </p:nvSpPr>
        <p:spPr>
          <a:xfrm>
            <a:off x="838200" y="1631315"/>
            <a:ext cx="10515600" cy="590029"/>
          </a:xfrm>
        </p:spPr>
        <p:txBody>
          <a:bodyPr/>
          <a:lstStyle/>
          <a:p>
            <a:pPr marL="0" indent="0">
              <a:buNone/>
            </a:pPr>
            <a:r>
              <a:rPr lang="en-US" dirty="0"/>
              <a:t>Whether different answer types: </a:t>
            </a:r>
          </a:p>
          <a:p>
            <a:endParaRPr lang="en-US" dirty="0"/>
          </a:p>
        </p:txBody>
      </p:sp>
      <p:pic>
        <p:nvPicPr>
          <p:cNvPr id="4" name="Picture 2" descr="Research Questions , Free Transparent Clipart - ClipartKey">
            <a:extLst>
              <a:ext uri="{FF2B5EF4-FFF2-40B4-BE49-F238E27FC236}">
                <a16:creationId xmlns:a16="http://schemas.microsoft.com/office/drawing/2014/main" id="{B4C57AF8-36DC-D04C-893E-7C98C7E2868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5495" t="6246" r="4396" b="8239"/>
          <a:stretch/>
        </p:blipFill>
        <p:spPr bwMode="auto">
          <a:xfrm>
            <a:off x="10437791" y="1528797"/>
            <a:ext cx="1536994" cy="99342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78B0872F-1076-E146-B7FE-3DC6A42BA539}"/>
              </a:ext>
            </a:extLst>
          </p:cNvPr>
          <p:cNvSpPr/>
          <p:nvPr/>
        </p:nvSpPr>
        <p:spPr>
          <a:xfrm>
            <a:off x="1435932" y="5025047"/>
            <a:ext cx="2976179" cy="15472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Pre-training</a:t>
            </a:r>
            <a:r>
              <a:rPr lang="en-US" sz="2400" dirty="0"/>
              <a:t> is surprisingly effective on the </a:t>
            </a:r>
            <a:r>
              <a:rPr lang="en-US" sz="2400" u="sng" dirty="0"/>
              <a:t>snippet</a:t>
            </a:r>
            <a:r>
              <a:rPr lang="en-US" sz="2400" dirty="0"/>
              <a:t> and </a:t>
            </a:r>
            <a:r>
              <a:rPr lang="en-US" sz="2400" u="sng" dirty="0"/>
              <a:t>collection </a:t>
            </a:r>
            <a:r>
              <a:rPr lang="en-US" sz="2400" dirty="0"/>
              <a:t>answers. </a:t>
            </a:r>
          </a:p>
        </p:txBody>
      </p:sp>
      <p:sp>
        <p:nvSpPr>
          <p:cNvPr id="7" name="Rounded Rectangle 6">
            <a:extLst>
              <a:ext uri="{FF2B5EF4-FFF2-40B4-BE49-F238E27FC236}">
                <a16:creationId xmlns:a16="http://schemas.microsoft.com/office/drawing/2014/main" id="{9D532AD9-65A7-2F43-890A-C43D4C0CAE5A}"/>
              </a:ext>
            </a:extLst>
          </p:cNvPr>
          <p:cNvSpPr/>
          <p:nvPr/>
        </p:nvSpPr>
        <p:spPr>
          <a:xfrm>
            <a:off x="4511885" y="5025047"/>
            <a:ext cx="3077636" cy="15472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Labeled data</a:t>
            </a:r>
            <a:r>
              <a:rPr lang="en-US" sz="2400" dirty="0"/>
              <a:t> is more helpful for </a:t>
            </a:r>
            <a:r>
              <a:rPr lang="en-US" sz="2400" u="sng" dirty="0"/>
              <a:t>short</a:t>
            </a:r>
            <a:r>
              <a:rPr lang="en-US" sz="2400" dirty="0"/>
              <a:t> answer questions. </a:t>
            </a:r>
          </a:p>
        </p:txBody>
      </p:sp>
      <p:sp>
        <p:nvSpPr>
          <p:cNvPr id="8" name="Rounded Rectangle 7">
            <a:extLst>
              <a:ext uri="{FF2B5EF4-FFF2-40B4-BE49-F238E27FC236}">
                <a16:creationId xmlns:a16="http://schemas.microsoft.com/office/drawing/2014/main" id="{EAE43EC5-2D3B-1442-8F59-FACCC06A59F7}"/>
              </a:ext>
            </a:extLst>
          </p:cNvPr>
          <p:cNvSpPr/>
          <p:nvPr/>
        </p:nvSpPr>
        <p:spPr>
          <a:xfrm>
            <a:off x="7732023" y="5025047"/>
            <a:ext cx="2964466" cy="154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Model size </a:t>
            </a:r>
            <a:r>
              <a:rPr lang="en-US" sz="2400" dirty="0"/>
              <a:t>is </a:t>
            </a:r>
          </a:p>
          <a:p>
            <a:pPr algn="ctr"/>
            <a:r>
              <a:rPr lang="en-US" sz="2400" dirty="0"/>
              <a:t>more helpful for </a:t>
            </a:r>
          </a:p>
          <a:p>
            <a:pPr algn="ctr"/>
            <a:r>
              <a:rPr lang="en-US" sz="2400" u="sng" dirty="0"/>
              <a:t>snippet</a:t>
            </a:r>
            <a:r>
              <a:rPr lang="en-US" sz="2400" dirty="0"/>
              <a:t> &amp; </a:t>
            </a:r>
            <a:r>
              <a:rPr lang="en-US" sz="2400" u="sng" dirty="0"/>
              <a:t>collection </a:t>
            </a:r>
            <a:r>
              <a:rPr lang="en-US" sz="2400" dirty="0"/>
              <a:t>answers. </a:t>
            </a:r>
          </a:p>
        </p:txBody>
      </p:sp>
      <p:sp>
        <p:nvSpPr>
          <p:cNvPr id="9" name="Rectangle 8">
            <a:extLst>
              <a:ext uri="{FF2B5EF4-FFF2-40B4-BE49-F238E27FC236}">
                <a16:creationId xmlns:a16="http://schemas.microsoft.com/office/drawing/2014/main" id="{4F5CE546-AE59-2843-96A9-F08AAB56B985}"/>
              </a:ext>
            </a:extLst>
          </p:cNvPr>
          <p:cNvSpPr/>
          <p:nvPr/>
        </p:nvSpPr>
        <p:spPr>
          <a:xfrm>
            <a:off x="1904562" y="2434977"/>
            <a:ext cx="2799480" cy="707886"/>
          </a:xfrm>
          <a:prstGeom prst="rect">
            <a:avLst/>
          </a:prstGeom>
        </p:spPr>
        <p:txBody>
          <a:bodyPr wrap="square">
            <a:spAutoFit/>
          </a:bodyPr>
          <a:lstStyle/>
          <a:p>
            <a:pPr marL="0" indent="0">
              <a:buNone/>
            </a:pPr>
            <a:r>
              <a:rPr lang="en-US" sz="2000" i="1" dirty="0"/>
              <a:t>(Q1) benefit similarly from </a:t>
            </a:r>
            <a:r>
              <a:rPr lang="en-US" sz="2000" b="1" i="1" dirty="0"/>
              <a:t>pre-training</a:t>
            </a:r>
            <a:r>
              <a:rPr lang="en-US" sz="2000" i="1" dirty="0"/>
              <a:t>? </a:t>
            </a:r>
          </a:p>
        </p:txBody>
      </p:sp>
      <p:sp>
        <p:nvSpPr>
          <p:cNvPr id="10" name="Rectangle 9">
            <a:extLst>
              <a:ext uri="{FF2B5EF4-FFF2-40B4-BE49-F238E27FC236}">
                <a16:creationId xmlns:a16="http://schemas.microsoft.com/office/drawing/2014/main" id="{CB323DD7-94CF-7847-AA89-A6102D2A7607}"/>
              </a:ext>
            </a:extLst>
          </p:cNvPr>
          <p:cNvSpPr/>
          <p:nvPr/>
        </p:nvSpPr>
        <p:spPr>
          <a:xfrm>
            <a:off x="4940944" y="2411992"/>
            <a:ext cx="2492991" cy="707886"/>
          </a:xfrm>
          <a:prstGeom prst="rect">
            <a:avLst/>
          </a:prstGeom>
        </p:spPr>
        <p:txBody>
          <a:bodyPr wrap="square">
            <a:spAutoFit/>
          </a:bodyPr>
          <a:lstStyle/>
          <a:p>
            <a:pPr marL="0" indent="0">
              <a:buNone/>
            </a:pPr>
            <a:r>
              <a:rPr lang="en-US" sz="2000" i="1" dirty="0"/>
              <a:t>(Q2) benefit similarly from </a:t>
            </a:r>
            <a:r>
              <a:rPr lang="en-US" sz="2000" b="1" i="1" dirty="0"/>
              <a:t>labeled data</a:t>
            </a:r>
            <a:r>
              <a:rPr lang="en-US" sz="2000" i="1" dirty="0"/>
              <a:t>? </a:t>
            </a:r>
          </a:p>
        </p:txBody>
      </p:sp>
      <p:sp>
        <p:nvSpPr>
          <p:cNvPr id="11" name="Rectangle 10">
            <a:extLst>
              <a:ext uri="{FF2B5EF4-FFF2-40B4-BE49-F238E27FC236}">
                <a16:creationId xmlns:a16="http://schemas.microsoft.com/office/drawing/2014/main" id="{A4E85633-E3B6-194F-BCD0-83C22E5B6C90}"/>
              </a:ext>
            </a:extLst>
          </p:cNvPr>
          <p:cNvSpPr/>
          <p:nvPr/>
        </p:nvSpPr>
        <p:spPr>
          <a:xfrm>
            <a:off x="8119336" y="2411992"/>
            <a:ext cx="2492991" cy="707886"/>
          </a:xfrm>
          <a:prstGeom prst="rect">
            <a:avLst/>
          </a:prstGeom>
        </p:spPr>
        <p:txBody>
          <a:bodyPr wrap="square">
            <a:spAutoFit/>
          </a:bodyPr>
          <a:lstStyle/>
          <a:p>
            <a:pPr marL="0" indent="0">
              <a:buNone/>
            </a:pPr>
            <a:r>
              <a:rPr lang="en-US" sz="2000" i="1" dirty="0"/>
              <a:t>(Q3) benefit similarly from </a:t>
            </a:r>
            <a:r>
              <a:rPr lang="en-US" sz="2000" b="1" i="1" dirty="0"/>
              <a:t>larger models</a:t>
            </a:r>
            <a:r>
              <a:rPr lang="en-US" sz="2000" i="1" dirty="0"/>
              <a:t>?</a:t>
            </a:r>
          </a:p>
        </p:txBody>
      </p:sp>
      <p:grpSp>
        <p:nvGrpSpPr>
          <p:cNvPr id="36" name="Group 35">
            <a:extLst>
              <a:ext uri="{FF2B5EF4-FFF2-40B4-BE49-F238E27FC236}">
                <a16:creationId xmlns:a16="http://schemas.microsoft.com/office/drawing/2014/main" id="{BC82281E-4A07-B04E-A9D0-8BF36120BF4E}"/>
              </a:ext>
            </a:extLst>
          </p:cNvPr>
          <p:cNvGrpSpPr/>
          <p:nvPr/>
        </p:nvGrpSpPr>
        <p:grpSpPr>
          <a:xfrm>
            <a:off x="2776513" y="3299818"/>
            <a:ext cx="464006" cy="1576311"/>
            <a:chOff x="2776513" y="3299818"/>
            <a:chExt cx="464006" cy="1576311"/>
          </a:xfrm>
        </p:grpSpPr>
        <p:sp>
          <p:nvSpPr>
            <p:cNvPr id="17" name="Rectangle 16">
              <a:extLst>
                <a:ext uri="{FF2B5EF4-FFF2-40B4-BE49-F238E27FC236}">
                  <a16:creationId xmlns:a16="http://schemas.microsoft.com/office/drawing/2014/main" id="{7697E6A5-9954-904C-827A-553A55A26BCB}"/>
                </a:ext>
              </a:extLst>
            </p:cNvPr>
            <p:cNvSpPr/>
            <p:nvPr/>
          </p:nvSpPr>
          <p:spPr>
            <a:xfrm>
              <a:off x="2776513" y="4476019"/>
              <a:ext cx="441146" cy="400110"/>
            </a:xfrm>
            <a:prstGeom prst="rect">
              <a:avLst/>
            </a:prstGeom>
          </p:spPr>
          <p:txBody>
            <a:bodyPr wrap="none">
              <a:spAutoFit/>
            </a:bodyPr>
            <a:lstStyle/>
            <a:p>
              <a:r>
                <a:rPr lang="en-US" sz="2000" dirty="0"/>
                <a:t>✅</a:t>
              </a:r>
              <a:endParaRPr lang="en-US" sz="2000" dirty="0">
                <a:solidFill>
                  <a:srgbClr val="00B050"/>
                </a:solidFill>
              </a:endParaRPr>
            </a:p>
          </p:txBody>
        </p:sp>
        <p:sp>
          <p:nvSpPr>
            <p:cNvPr id="18" name="Rectangle 17">
              <a:extLst>
                <a:ext uri="{FF2B5EF4-FFF2-40B4-BE49-F238E27FC236}">
                  <a16:creationId xmlns:a16="http://schemas.microsoft.com/office/drawing/2014/main" id="{550437BD-AB77-1449-BDAE-19148FE6E3E4}"/>
                </a:ext>
              </a:extLst>
            </p:cNvPr>
            <p:cNvSpPr/>
            <p:nvPr/>
          </p:nvSpPr>
          <p:spPr>
            <a:xfrm>
              <a:off x="2799373" y="3299818"/>
              <a:ext cx="441146" cy="400110"/>
            </a:xfrm>
            <a:prstGeom prst="rect">
              <a:avLst/>
            </a:prstGeom>
          </p:spPr>
          <p:txBody>
            <a:bodyPr wrap="none">
              <a:spAutoFit/>
            </a:bodyPr>
            <a:lstStyle/>
            <a:p>
              <a:r>
                <a:rPr lang="en-US" sz="2000" dirty="0">
                  <a:solidFill>
                    <a:srgbClr val="BDC1C6"/>
                  </a:solidFill>
                  <a:latin typeface="Roboto" panose="02000000000000000000" pitchFamily="2" charset="0"/>
                </a:rPr>
                <a:t>😒</a:t>
              </a:r>
              <a:endParaRPr lang="en-US" sz="2000" dirty="0"/>
            </a:p>
          </p:txBody>
        </p:sp>
        <p:sp>
          <p:nvSpPr>
            <p:cNvPr id="19" name="Rectangle 18">
              <a:extLst>
                <a:ext uri="{FF2B5EF4-FFF2-40B4-BE49-F238E27FC236}">
                  <a16:creationId xmlns:a16="http://schemas.microsoft.com/office/drawing/2014/main" id="{B16821D2-9232-0240-87BA-5490A2B4ED3B}"/>
                </a:ext>
              </a:extLst>
            </p:cNvPr>
            <p:cNvSpPr/>
            <p:nvPr/>
          </p:nvSpPr>
          <p:spPr>
            <a:xfrm>
              <a:off x="2776513" y="3854989"/>
              <a:ext cx="441146" cy="400110"/>
            </a:xfrm>
            <a:prstGeom prst="rect">
              <a:avLst/>
            </a:prstGeom>
          </p:spPr>
          <p:txBody>
            <a:bodyPr wrap="none">
              <a:spAutoFit/>
            </a:bodyPr>
            <a:lstStyle/>
            <a:p>
              <a:r>
                <a:rPr lang="en-US" sz="2000" dirty="0"/>
                <a:t>✅</a:t>
              </a:r>
              <a:endParaRPr lang="en-US" sz="2000" dirty="0">
                <a:solidFill>
                  <a:srgbClr val="00B050"/>
                </a:solidFill>
              </a:endParaRPr>
            </a:p>
          </p:txBody>
        </p:sp>
      </p:grpSp>
      <p:grpSp>
        <p:nvGrpSpPr>
          <p:cNvPr id="37" name="Group 36">
            <a:extLst>
              <a:ext uri="{FF2B5EF4-FFF2-40B4-BE49-F238E27FC236}">
                <a16:creationId xmlns:a16="http://schemas.microsoft.com/office/drawing/2014/main" id="{DF5B6A31-76EB-C247-B629-6C681678CD2B}"/>
              </a:ext>
            </a:extLst>
          </p:cNvPr>
          <p:cNvGrpSpPr/>
          <p:nvPr/>
        </p:nvGrpSpPr>
        <p:grpSpPr>
          <a:xfrm>
            <a:off x="5824513" y="3280530"/>
            <a:ext cx="471626" cy="1626096"/>
            <a:chOff x="5824513" y="3280530"/>
            <a:chExt cx="471626" cy="1626096"/>
          </a:xfrm>
        </p:grpSpPr>
        <p:sp>
          <p:nvSpPr>
            <p:cNvPr id="21" name="Rectangle 20">
              <a:extLst>
                <a:ext uri="{FF2B5EF4-FFF2-40B4-BE49-F238E27FC236}">
                  <a16:creationId xmlns:a16="http://schemas.microsoft.com/office/drawing/2014/main" id="{4C2122BC-E80B-764C-A2E1-B9F7415564FA}"/>
                </a:ext>
              </a:extLst>
            </p:cNvPr>
            <p:cNvSpPr/>
            <p:nvPr/>
          </p:nvSpPr>
          <p:spPr>
            <a:xfrm>
              <a:off x="5854993" y="3280530"/>
              <a:ext cx="441146" cy="400110"/>
            </a:xfrm>
            <a:prstGeom prst="rect">
              <a:avLst/>
            </a:prstGeom>
          </p:spPr>
          <p:txBody>
            <a:bodyPr wrap="none">
              <a:spAutoFit/>
            </a:bodyPr>
            <a:lstStyle/>
            <a:p>
              <a:r>
                <a:rPr lang="en-US" sz="2000" dirty="0"/>
                <a:t>✅</a:t>
              </a:r>
              <a:endParaRPr lang="en-US" sz="2000" dirty="0">
                <a:solidFill>
                  <a:srgbClr val="00B050"/>
                </a:solidFill>
              </a:endParaRPr>
            </a:p>
          </p:txBody>
        </p:sp>
        <p:sp>
          <p:nvSpPr>
            <p:cNvPr id="22" name="Rectangle 21">
              <a:extLst>
                <a:ext uri="{FF2B5EF4-FFF2-40B4-BE49-F238E27FC236}">
                  <a16:creationId xmlns:a16="http://schemas.microsoft.com/office/drawing/2014/main" id="{3457CCA3-FDC3-C74F-8E1E-B3A8A2561519}"/>
                </a:ext>
              </a:extLst>
            </p:cNvPr>
            <p:cNvSpPr/>
            <p:nvPr/>
          </p:nvSpPr>
          <p:spPr>
            <a:xfrm>
              <a:off x="5832133" y="3862626"/>
              <a:ext cx="441146" cy="400110"/>
            </a:xfrm>
            <a:prstGeom prst="rect">
              <a:avLst/>
            </a:prstGeom>
          </p:spPr>
          <p:txBody>
            <a:bodyPr wrap="none">
              <a:spAutoFit/>
            </a:bodyPr>
            <a:lstStyle/>
            <a:p>
              <a:r>
                <a:rPr lang="en-US" sz="2000" dirty="0">
                  <a:solidFill>
                    <a:srgbClr val="BDC1C6"/>
                  </a:solidFill>
                  <a:latin typeface="Roboto" panose="02000000000000000000" pitchFamily="2" charset="0"/>
                </a:rPr>
                <a:t>😒</a:t>
              </a:r>
              <a:endParaRPr lang="en-US" sz="2000" dirty="0"/>
            </a:p>
          </p:txBody>
        </p:sp>
        <p:sp>
          <p:nvSpPr>
            <p:cNvPr id="23" name="Rectangle 22">
              <a:extLst>
                <a:ext uri="{FF2B5EF4-FFF2-40B4-BE49-F238E27FC236}">
                  <a16:creationId xmlns:a16="http://schemas.microsoft.com/office/drawing/2014/main" id="{921F4B35-4DE0-8044-A26D-FB4B3CD7E136}"/>
                </a:ext>
              </a:extLst>
            </p:cNvPr>
            <p:cNvSpPr/>
            <p:nvPr/>
          </p:nvSpPr>
          <p:spPr>
            <a:xfrm>
              <a:off x="5824513" y="4506516"/>
              <a:ext cx="441146" cy="400110"/>
            </a:xfrm>
            <a:prstGeom prst="rect">
              <a:avLst/>
            </a:prstGeom>
          </p:spPr>
          <p:txBody>
            <a:bodyPr wrap="none">
              <a:spAutoFit/>
            </a:bodyPr>
            <a:lstStyle/>
            <a:p>
              <a:r>
                <a:rPr lang="en-US" sz="2000" dirty="0">
                  <a:solidFill>
                    <a:srgbClr val="BDC1C6"/>
                  </a:solidFill>
                  <a:latin typeface="Roboto" panose="02000000000000000000" pitchFamily="2" charset="0"/>
                </a:rPr>
                <a:t>😒</a:t>
              </a:r>
              <a:endParaRPr lang="en-US" sz="2000" dirty="0"/>
            </a:p>
          </p:txBody>
        </p:sp>
      </p:grpSp>
      <p:grpSp>
        <p:nvGrpSpPr>
          <p:cNvPr id="38" name="Group 37">
            <a:extLst>
              <a:ext uri="{FF2B5EF4-FFF2-40B4-BE49-F238E27FC236}">
                <a16:creationId xmlns:a16="http://schemas.microsoft.com/office/drawing/2014/main" id="{56431450-DFAC-4C44-81C8-01A92B712DD6}"/>
              </a:ext>
            </a:extLst>
          </p:cNvPr>
          <p:cNvGrpSpPr/>
          <p:nvPr/>
        </p:nvGrpSpPr>
        <p:grpSpPr>
          <a:xfrm>
            <a:off x="8883762" y="3305467"/>
            <a:ext cx="646331" cy="1741228"/>
            <a:chOff x="8883762" y="3305467"/>
            <a:chExt cx="646331" cy="1741228"/>
          </a:xfrm>
        </p:grpSpPr>
        <p:sp>
          <p:nvSpPr>
            <p:cNvPr id="24" name="Rectangle 23">
              <a:extLst>
                <a:ext uri="{FF2B5EF4-FFF2-40B4-BE49-F238E27FC236}">
                  <a16:creationId xmlns:a16="http://schemas.microsoft.com/office/drawing/2014/main" id="{B2A7F1FA-6A53-604B-8E2C-F949439B03AF}"/>
                </a:ext>
              </a:extLst>
            </p:cNvPr>
            <p:cNvSpPr/>
            <p:nvPr/>
          </p:nvSpPr>
          <p:spPr>
            <a:xfrm>
              <a:off x="8975202" y="3305467"/>
              <a:ext cx="441146" cy="400110"/>
            </a:xfrm>
            <a:prstGeom prst="rect">
              <a:avLst/>
            </a:prstGeom>
          </p:spPr>
          <p:txBody>
            <a:bodyPr wrap="none">
              <a:spAutoFit/>
            </a:bodyPr>
            <a:lstStyle/>
            <a:p>
              <a:r>
                <a:rPr lang="en-US" sz="2000" dirty="0"/>
                <a:t>✅</a:t>
              </a:r>
              <a:endParaRPr lang="en-US" sz="2000" dirty="0">
                <a:solidFill>
                  <a:srgbClr val="00B050"/>
                </a:solidFill>
              </a:endParaRPr>
            </a:p>
          </p:txBody>
        </p:sp>
        <p:sp>
          <p:nvSpPr>
            <p:cNvPr id="25" name="Rectangle 24">
              <a:extLst>
                <a:ext uri="{FF2B5EF4-FFF2-40B4-BE49-F238E27FC236}">
                  <a16:creationId xmlns:a16="http://schemas.microsoft.com/office/drawing/2014/main" id="{342BA752-DC6D-5340-B58D-1DFC2361B670}"/>
                </a:ext>
              </a:extLst>
            </p:cNvPr>
            <p:cNvSpPr/>
            <p:nvPr/>
          </p:nvSpPr>
          <p:spPr>
            <a:xfrm>
              <a:off x="8883762" y="3802195"/>
              <a:ext cx="646331" cy="646331"/>
            </a:xfrm>
            <a:prstGeom prst="rect">
              <a:avLst/>
            </a:prstGeom>
          </p:spPr>
          <p:txBody>
            <a:bodyPr wrap="none">
              <a:spAutoFit/>
            </a:bodyPr>
            <a:lstStyle/>
            <a:p>
              <a:r>
                <a:rPr lang="en-US" sz="3600" dirty="0"/>
                <a:t>✅</a:t>
              </a:r>
              <a:endParaRPr lang="en-US" sz="3600" dirty="0">
                <a:solidFill>
                  <a:srgbClr val="00B050"/>
                </a:solidFill>
              </a:endParaRPr>
            </a:p>
          </p:txBody>
        </p:sp>
        <p:sp>
          <p:nvSpPr>
            <p:cNvPr id="26" name="Rectangle 25">
              <a:extLst>
                <a:ext uri="{FF2B5EF4-FFF2-40B4-BE49-F238E27FC236}">
                  <a16:creationId xmlns:a16="http://schemas.microsoft.com/office/drawing/2014/main" id="{DEF1D4EF-0D0A-3240-9BF8-8D041E5D33C9}"/>
                </a:ext>
              </a:extLst>
            </p:cNvPr>
            <p:cNvSpPr/>
            <p:nvPr/>
          </p:nvSpPr>
          <p:spPr>
            <a:xfrm>
              <a:off x="8883762" y="4400364"/>
              <a:ext cx="646331" cy="646331"/>
            </a:xfrm>
            <a:prstGeom prst="rect">
              <a:avLst/>
            </a:prstGeom>
          </p:spPr>
          <p:txBody>
            <a:bodyPr wrap="none">
              <a:spAutoFit/>
            </a:bodyPr>
            <a:lstStyle/>
            <a:p>
              <a:r>
                <a:rPr lang="en-US" sz="3600" dirty="0"/>
                <a:t>✅</a:t>
              </a:r>
              <a:endParaRPr lang="en-US" sz="3600" dirty="0">
                <a:solidFill>
                  <a:srgbClr val="00B050"/>
                </a:solidFill>
              </a:endParaRPr>
            </a:p>
          </p:txBody>
        </p:sp>
      </p:grpSp>
      <p:sp>
        <p:nvSpPr>
          <p:cNvPr id="28" name="Right Arrow Callout 27">
            <a:extLst>
              <a:ext uri="{FF2B5EF4-FFF2-40B4-BE49-F238E27FC236}">
                <a16:creationId xmlns:a16="http://schemas.microsoft.com/office/drawing/2014/main" id="{0B4AFCFC-AE69-B84D-BD96-F3A7958528F4}"/>
              </a:ext>
            </a:extLst>
          </p:cNvPr>
          <p:cNvSpPr/>
          <p:nvPr/>
        </p:nvSpPr>
        <p:spPr>
          <a:xfrm>
            <a:off x="337514" y="3904441"/>
            <a:ext cx="1477656" cy="333997"/>
          </a:xfrm>
          <a:prstGeom prst="rightArrowCallout">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i="1" dirty="0">
                <a:solidFill>
                  <a:schemeClr val="tx2"/>
                </a:solidFill>
              </a:rPr>
              <a:t>snippet</a:t>
            </a:r>
          </a:p>
        </p:txBody>
      </p:sp>
      <p:sp>
        <p:nvSpPr>
          <p:cNvPr id="29" name="Right Arrow Callout 28">
            <a:extLst>
              <a:ext uri="{FF2B5EF4-FFF2-40B4-BE49-F238E27FC236}">
                <a16:creationId xmlns:a16="http://schemas.microsoft.com/office/drawing/2014/main" id="{DC01C4BB-7DC5-3B43-802B-28FD49C056D5}"/>
              </a:ext>
            </a:extLst>
          </p:cNvPr>
          <p:cNvSpPr/>
          <p:nvPr/>
        </p:nvSpPr>
        <p:spPr>
          <a:xfrm>
            <a:off x="337514" y="4530465"/>
            <a:ext cx="1477656" cy="333997"/>
          </a:xfrm>
          <a:prstGeom prst="rightArrowCallout">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i="1" dirty="0">
                <a:solidFill>
                  <a:schemeClr val="tx2"/>
                </a:solidFill>
              </a:rPr>
              <a:t>collection</a:t>
            </a:r>
          </a:p>
        </p:txBody>
      </p:sp>
      <p:sp>
        <p:nvSpPr>
          <p:cNvPr id="30" name="Right Arrow Callout 29">
            <a:extLst>
              <a:ext uri="{FF2B5EF4-FFF2-40B4-BE49-F238E27FC236}">
                <a16:creationId xmlns:a16="http://schemas.microsoft.com/office/drawing/2014/main" id="{116B32AA-4DE3-7242-8491-FE089376986C}"/>
              </a:ext>
            </a:extLst>
          </p:cNvPr>
          <p:cNvSpPr/>
          <p:nvPr/>
        </p:nvSpPr>
        <p:spPr>
          <a:xfrm>
            <a:off x="337514" y="3293362"/>
            <a:ext cx="1477656" cy="333998"/>
          </a:xfrm>
          <a:prstGeom prst="rightArrowCallout">
            <a:avLst/>
          </a:prstGeom>
          <a:solidFill>
            <a:srgbClr val="FFFF00"/>
          </a:solidFill>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600" i="1" dirty="0">
                <a:solidFill>
                  <a:schemeClr val="tx2"/>
                </a:solidFill>
              </a:rPr>
              <a:t>short</a:t>
            </a:r>
          </a:p>
        </p:txBody>
      </p:sp>
      <p:grpSp>
        <p:nvGrpSpPr>
          <p:cNvPr id="35" name="Group 34">
            <a:extLst>
              <a:ext uri="{FF2B5EF4-FFF2-40B4-BE49-F238E27FC236}">
                <a16:creationId xmlns:a16="http://schemas.microsoft.com/office/drawing/2014/main" id="{02D864E4-153A-F048-B1CA-67663AAE0D07}"/>
              </a:ext>
            </a:extLst>
          </p:cNvPr>
          <p:cNvGrpSpPr/>
          <p:nvPr/>
        </p:nvGrpSpPr>
        <p:grpSpPr>
          <a:xfrm>
            <a:off x="235782" y="3102248"/>
            <a:ext cx="10386498" cy="2015163"/>
            <a:chOff x="235782" y="3102248"/>
            <a:chExt cx="10386498" cy="2015163"/>
          </a:xfrm>
        </p:grpSpPr>
        <p:cxnSp>
          <p:nvCxnSpPr>
            <p:cNvPr id="13" name="Straight Connector 12">
              <a:extLst>
                <a:ext uri="{FF2B5EF4-FFF2-40B4-BE49-F238E27FC236}">
                  <a16:creationId xmlns:a16="http://schemas.microsoft.com/office/drawing/2014/main" id="{E299CB18-A4DF-604B-B66B-DE3538CAFBC8}"/>
                </a:ext>
              </a:extLst>
            </p:cNvPr>
            <p:cNvCxnSpPr/>
            <p:nvPr/>
          </p:nvCxnSpPr>
          <p:spPr>
            <a:xfrm>
              <a:off x="235782" y="3749040"/>
              <a:ext cx="1038649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B4297F2-3C70-0147-BD29-04D52247A7EE}"/>
                </a:ext>
              </a:extLst>
            </p:cNvPr>
            <p:cNvCxnSpPr/>
            <p:nvPr/>
          </p:nvCxnSpPr>
          <p:spPr>
            <a:xfrm>
              <a:off x="235782" y="4335780"/>
              <a:ext cx="1038649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DDAA2E-5FB5-344A-8339-0BA58041A356}"/>
                </a:ext>
              </a:extLst>
            </p:cNvPr>
            <p:cNvCxnSpPr>
              <a:cxnSpLocks/>
            </p:cNvCxnSpPr>
            <p:nvPr/>
          </p:nvCxnSpPr>
          <p:spPr>
            <a:xfrm>
              <a:off x="4469392" y="3133309"/>
              <a:ext cx="0" cy="19841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0B73ADA-D2FE-0449-8463-6EC362974790}"/>
                </a:ext>
              </a:extLst>
            </p:cNvPr>
            <p:cNvCxnSpPr>
              <a:cxnSpLocks/>
            </p:cNvCxnSpPr>
            <p:nvPr/>
          </p:nvCxnSpPr>
          <p:spPr>
            <a:xfrm>
              <a:off x="7667515" y="3102248"/>
              <a:ext cx="0" cy="198410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0520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A9F9-0751-764E-B234-D1B8F649A52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416CF60-49FC-5142-A95F-370D946250F2}"/>
              </a:ext>
            </a:extLst>
          </p:cNvPr>
          <p:cNvSpPr>
            <a:spLocks noGrp="1"/>
          </p:cNvSpPr>
          <p:nvPr>
            <p:ph idx="1"/>
          </p:nvPr>
        </p:nvSpPr>
        <p:spPr/>
        <p:txBody>
          <a:bodyPr/>
          <a:lstStyle/>
          <a:p>
            <a:r>
              <a:rPr lang="en-US" dirty="0" err="1"/>
              <a:t>GooAQ</a:t>
            </a:r>
            <a:r>
              <a:rPr lang="en-US" dirty="0"/>
              <a:t>: a collection of 3 million question-answer pairs with a diverse set of answers.</a:t>
            </a:r>
          </a:p>
          <a:p>
            <a:endParaRPr lang="en-US" dirty="0"/>
          </a:p>
          <a:p>
            <a:r>
              <a:rPr lang="en-US" dirty="0"/>
              <a:t>Benchmark state-of-the-art models on different answer types. </a:t>
            </a:r>
          </a:p>
          <a:p>
            <a:endParaRPr lang="en-US" dirty="0"/>
          </a:p>
          <a:p>
            <a:r>
              <a:rPr lang="en-US" dirty="0"/>
              <a:t>Valuable resource for training models.</a:t>
            </a:r>
          </a:p>
          <a:p>
            <a:endParaRPr lang="en-US" dirty="0"/>
          </a:p>
          <a:p>
            <a:r>
              <a:rPr lang="en-US" dirty="0"/>
              <a:t>Code &amp; Data: </a:t>
            </a:r>
            <a:r>
              <a:rPr lang="en-US" sz="2700" dirty="0">
                <a:latin typeface="Consolas" panose="020B0609020204030204" pitchFamily="49" charset="0"/>
                <a:cs typeface="Consolas" panose="020B0609020204030204" pitchFamily="49" charset="0"/>
              </a:rPr>
              <a:t>https://github.com/allenai/</a:t>
            </a:r>
            <a:r>
              <a:rPr lang="en-US" sz="2700" b="1" dirty="0" err="1">
                <a:latin typeface="Consolas" panose="020B0609020204030204" pitchFamily="49" charset="0"/>
                <a:cs typeface="Consolas" panose="020B0609020204030204" pitchFamily="49" charset="0"/>
              </a:rPr>
              <a:t>gooaq</a:t>
            </a:r>
            <a:endParaRPr lang="en-US" sz="27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9236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10946</TotalTime>
  <Words>3302</Words>
  <Application>Microsoft Macintosh PowerPoint</Application>
  <PresentationFormat>Widescreen</PresentationFormat>
  <Paragraphs>461</Paragraphs>
  <Slides>29</Slides>
  <Notes>16</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Consolas</vt:lpstr>
      <vt:lpstr>Corbel</vt:lpstr>
      <vt:lpstr>Roboto</vt:lpstr>
      <vt:lpstr>AI2 PPT Theme</vt:lpstr>
      <vt:lpstr>GooAQ: Open Question Answering with Diverse Answer Types</vt:lpstr>
      <vt:lpstr>State of “Open” Question Answering</vt:lpstr>
      <vt:lpstr>Open QA: Diversity of Answers </vt:lpstr>
      <vt:lpstr>GooAQ: Overview </vt:lpstr>
      <vt:lpstr>GooAQ: Overview </vt:lpstr>
      <vt:lpstr>GooAQ: Overview </vt:lpstr>
      <vt:lpstr>Questions: Answer Type Behavior</vt:lpstr>
      <vt:lpstr>Empirical Findings: Summary</vt:lpstr>
      <vt:lpstr>Summary</vt:lpstr>
      <vt:lpstr>Experimental Setup</vt:lpstr>
      <vt:lpstr>Experimental Setup</vt:lpstr>
      <vt:lpstr>Experimental Setup</vt:lpstr>
      <vt:lpstr>PowerPoint Presentation</vt:lpstr>
      <vt:lpstr>Summary of Experiments</vt:lpstr>
      <vt:lpstr>Google answers </vt:lpstr>
      <vt:lpstr>Mining Google queries </vt:lpstr>
      <vt:lpstr>Google questions: examples</vt:lpstr>
      <vt:lpstr>Google questions: examples</vt:lpstr>
      <vt:lpstr>Google questions: examples</vt:lpstr>
      <vt:lpstr>Google questions: examples</vt:lpstr>
      <vt:lpstr>Google questions: examples</vt:lpstr>
      <vt:lpstr>Google questions (knowledge)</vt:lpstr>
      <vt:lpstr>Google questions (translation)</vt:lpstr>
      <vt:lpstr>Google questions (currency conversion)</vt:lpstr>
      <vt:lpstr>Google questions (time conversion)</vt:lpstr>
      <vt:lpstr>Google answers: question type statistics </vt:lpstr>
      <vt:lpstr>Google answers: question type statistics </vt:lpstr>
      <vt:lpstr>Experiment #5 </vt:lpstr>
      <vt:lpstr>Questions for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better and more compact Open-domain QA </dc:title>
  <dc:creator>Daniel Khashabi</dc:creator>
  <cp:lastModifiedBy>Daniel Khashabi</cp:lastModifiedBy>
  <cp:revision>100</cp:revision>
  <dcterms:created xsi:type="dcterms:W3CDTF">2020-09-17T04:02:32Z</dcterms:created>
  <dcterms:modified xsi:type="dcterms:W3CDTF">2021-10-11T17:43:27Z</dcterms:modified>
</cp:coreProperties>
</file>